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57" r:id="rId3"/>
    <p:sldId id="258" r:id="rId4"/>
    <p:sldId id="374" r:id="rId5"/>
    <p:sldId id="259" r:id="rId6"/>
    <p:sldId id="260" r:id="rId7"/>
    <p:sldId id="261" r:id="rId8"/>
    <p:sldId id="262" r:id="rId9"/>
    <p:sldId id="305" r:id="rId10"/>
    <p:sldId id="395" r:id="rId11"/>
    <p:sldId id="375" r:id="rId12"/>
    <p:sldId id="264" r:id="rId13"/>
    <p:sldId id="394" r:id="rId14"/>
    <p:sldId id="266" r:id="rId15"/>
    <p:sldId id="332" r:id="rId16"/>
    <p:sldId id="267" r:id="rId17"/>
    <p:sldId id="268" r:id="rId18"/>
    <p:sldId id="269" r:id="rId19"/>
    <p:sldId id="281" r:id="rId20"/>
    <p:sldId id="292" r:id="rId21"/>
    <p:sldId id="388" r:id="rId22"/>
    <p:sldId id="389" r:id="rId23"/>
    <p:sldId id="390" r:id="rId24"/>
    <p:sldId id="378" r:id="rId25"/>
    <p:sldId id="397" r:id="rId26"/>
    <p:sldId id="398" r:id="rId27"/>
    <p:sldId id="399" r:id="rId28"/>
    <p:sldId id="263" r:id="rId29"/>
    <p:sldId id="393" r:id="rId30"/>
    <p:sldId id="287" r:id="rId31"/>
    <p:sldId id="370" r:id="rId32"/>
    <p:sldId id="371" r:id="rId33"/>
    <p:sldId id="382" r:id="rId34"/>
    <p:sldId id="387" r:id="rId35"/>
    <p:sldId id="396" r:id="rId36"/>
    <p:sldId id="400" r:id="rId37"/>
    <p:sldId id="289" r:id="rId38"/>
    <p:sldId id="290" r:id="rId39"/>
    <p:sldId id="377" r:id="rId40"/>
    <p:sldId id="356" r:id="rId41"/>
    <p:sldId id="369"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5"/>
    <p:restoredTop sz="86429"/>
  </p:normalViewPr>
  <p:slideViewPr>
    <p:cSldViewPr snapToGrid="0" snapToObjects="1">
      <p:cViewPr varScale="1">
        <p:scale>
          <a:sx n="115" d="100"/>
          <a:sy n="115" d="100"/>
        </p:scale>
        <p:origin x="624" y="184"/>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361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56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2019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tiff"/></Relationships>
</file>

<file path=ppt/slides/_rels/slide14.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wg.org/dynamo/eveprinters.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ftp.pwg.org/pub/pwg/ipp/charter/ch-ipp-charter-20170615.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istopwg/ippregistry" TargetMode="External"/><Relationship Id="rId2" Type="http://schemas.openxmlformats.org/officeDocument/2006/relationships/hyperlink" Target="http://www.pwg.org/ipp/ipp-registrations.xml" TargetMode="External"/><Relationship Id="rId1" Type="http://schemas.openxmlformats.org/officeDocument/2006/relationships/slideLayout" Target="../slideLayouts/slideLayout2.xml"/><Relationship Id="rId5" Type="http://schemas.openxmlformats.org/officeDocument/2006/relationships/hyperlink" Target="https://github.com/istopwg/ippsample" TargetMode="External"/><Relationship Id="rId4" Type="http://schemas.openxmlformats.org/officeDocument/2006/relationships/hyperlink" Target="https://www.pwg.org/printer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datatracker.ietf.org/doc/draft-ietf-cbor-cddl" TargetMode="External"/><Relationship Id="rId3" Type="http://schemas.openxmlformats.org/officeDocument/2006/relationships/hyperlink" Target="https://datatracker.ietf.org/doc/draft-ietf-tls-dtls13/" TargetMode="External"/><Relationship Id="rId7" Type="http://schemas.openxmlformats.org/officeDocument/2006/relationships/hyperlink" Target="https://datatracker.ietf.org/doc/draft-ietf-cbor-7049bis/" TargetMode="External"/><Relationship Id="rId12" Type="http://schemas.openxmlformats.org/officeDocument/2006/relationships/hyperlink" Target="https://datatracker.ietf.org/doc/draft-irtf-cfrg-randomness-improvements/" TargetMode="External"/><Relationship Id="rId2" Type="http://schemas.openxmlformats.org/officeDocument/2006/relationships/hyperlink" Target="https://tools.ietf.org/html/rfc8446"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sacm-coswid/" TargetMode="External"/><Relationship Id="rId11" Type="http://schemas.openxmlformats.org/officeDocument/2006/relationships/hyperlink" Target="https://datatracker.ietf.org/doc/draft-irtf-cfrg-re-keying/" TargetMode="External"/><Relationship Id="rId5" Type="http://schemas.openxmlformats.org/officeDocument/2006/relationships/hyperlink" Target="https://datatracker.ietf.org/doc/draft-ietf-sacm-arch/" TargetMode="External"/><Relationship Id="rId10" Type="http://schemas.openxmlformats.org/officeDocument/2006/relationships/hyperlink" Target="https://datatracker.ietf.org/doc/draft-birkholz-rats-tuda/" TargetMode="External"/><Relationship Id="rId4" Type="http://schemas.openxmlformats.org/officeDocument/2006/relationships/hyperlink" Target="https://datatracker.ietf.org/doc/draft-ietf-sacm-ecp/" TargetMode="External"/><Relationship Id="rId9" Type="http://schemas.openxmlformats.org/officeDocument/2006/relationships/hyperlink" Target="https://datatracker.ietf.org/doc/draft-birkholz-rats-architectur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ftp.pwg.org/pub/pwg/liaison/mopria/Mopria-Alliance-October-2018.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isotc.iso.org/livelink/livelink?func=ll&amp;objId=19905763&amp;objAction=browse&amp;viewType=1" TargetMode="External"/><Relationship Id="rId2" Type="http://schemas.openxmlformats.org/officeDocument/2006/relationships/hyperlink" Target="https://www.ansi.org/standards_activities/standards_boards_panels/amsc/Default?menuid=3" TargetMode="External"/><Relationship Id="rId1" Type="http://schemas.openxmlformats.org/officeDocument/2006/relationships/slideLayout" Target="../slideLayouts/slideLayout2.xml"/><Relationship Id="rId4" Type="http://schemas.openxmlformats.org/officeDocument/2006/relationships/hyperlink" Target="http://www.3dpdfconsortium.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hair@pwg.org" TargetMode="External"/><Relationship Id="rId4" Type="http://schemas.openxmlformats.org/officeDocument/2006/relationships/hyperlink" Target="https://www.pwg.org/chair/meeting-info/meetings.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April 2019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April 16, 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dirty="0"/>
              <a:t>Wednesday, April 17</a:t>
            </a:r>
            <a:endParaRPr dirty="0"/>
          </a:p>
          <a:p>
            <a:pPr marL="2520950" lvl="1" indent="-2176463">
              <a:buNone/>
            </a:pPr>
            <a:r>
              <a:rPr lang="en-US" dirty="0"/>
              <a:t>  9:00 </a:t>
            </a:r>
            <a:r>
              <a:rPr lang="mr-IN" dirty="0"/>
              <a:t>–</a:t>
            </a:r>
            <a:r>
              <a:rPr lang="en-US" dirty="0"/>
              <a:t>   9:30	IPP WG : Status</a:t>
            </a:r>
          </a:p>
          <a:p>
            <a:pPr marL="2520950" lvl="1" indent="-2176463">
              <a:buNone/>
            </a:pPr>
            <a:r>
              <a:rPr lang="en-US" dirty="0"/>
              <a:t>  9:30 </a:t>
            </a:r>
            <a:r>
              <a:rPr lang="mr-IN" dirty="0"/>
              <a:t>–</a:t>
            </a:r>
            <a:r>
              <a:rPr lang="en-US" dirty="0"/>
              <a:t> 10:15	3D Printing Topics</a:t>
            </a:r>
          </a:p>
          <a:p>
            <a:pPr marL="2520950" lvl="1" indent="-2176463">
              <a:buNone/>
            </a:pPr>
            <a:r>
              <a:rPr lang="en-US" dirty="0"/>
              <a:t>10:15 </a:t>
            </a:r>
            <a:r>
              <a:rPr lang="mr-IN" dirty="0"/>
              <a:t>–</a:t>
            </a:r>
            <a:r>
              <a:rPr lang="en-US" dirty="0"/>
              <a:t> 10:30	Break</a:t>
            </a:r>
          </a:p>
          <a:p>
            <a:pPr marL="2520950" lvl="1" indent="-2176463">
              <a:buNone/>
              <a:tabLst>
                <a:tab pos="2511425" algn="l"/>
                <a:tab pos="2736850" algn="l"/>
              </a:tabLst>
            </a:pPr>
            <a:r>
              <a:rPr lang="en-US" dirty="0"/>
              <a:t>10:30 </a:t>
            </a:r>
            <a:r>
              <a:rPr lang="mr-IN" dirty="0"/>
              <a:t>–</a:t>
            </a:r>
            <a:r>
              <a:rPr lang="en-US" dirty="0"/>
              <a:t> 12:00	IPP WG: System Service</a:t>
            </a:r>
          </a:p>
          <a:p>
            <a:pPr marL="2520950" lvl="1" indent="-2176463">
              <a:buNone/>
              <a:tabLst>
                <a:tab pos="2511425" algn="l"/>
                <a:tab pos="2736850" algn="l"/>
              </a:tabLst>
            </a:pPr>
            <a:r>
              <a:rPr lang="en-US" dirty="0"/>
              <a:t>12:00 </a:t>
            </a:r>
            <a:r>
              <a:rPr lang="mr-IN" dirty="0"/>
              <a:t>–</a:t>
            </a:r>
            <a:r>
              <a:rPr lang="en-US" dirty="0"/>
              <a:t>   1:00	Lunch</a:t>
            </a:r>
          </a:p>
          <a:p>
            <a:pPr marL="2520950" lvl="1" indent="-2176463">
              <a:buNone/>
            </a:pPr>
            <a:r>
              <a:rPr lang="en-US" dirty="0"/>
              <a:t>  1:00 </a:t>
            </a:r>
            <a:r>
              <a:rPr lang="mr-IN" dirty="0"/>
              <a:t>–</a:t>
            </a:r>
            <a:r>
              <a:rPr lang="en-US" dirty="0"/>
              <a:t>   2:00	IPP WG: IPP Everywhere v1.1 · IPP Everywhere Self Certification v1.1 · Demo</a:t>
            </a:r>
          </a:p>
          <a:p>
            <a:pPr marL="2520950" lvl="1" indent="-2176463">
              <a:buNone/>
            </a:pPr>
            <a:r>
              <a:rPr lang="en-US" dirty="0"/>
              <a:t>  2:00 </a:t>
            </a:r>
            <a:r>
              <a:rPr lang="mr-IN" dirty="0"/>
              <a:t>–</a:t>
            </a:r>
            <a:r>
              <a:rPr lang="en-US" dirty="0"/>
              <a:t>   3:30	IPP WG: Job Extensions v2.0 · Enterprise Printing Extensions v1.0</a:t>
            </a:r>
          </a:p>
          <a:p>
            <a:pPr marL="2520950" lvl="1" indent="-2176463">
              <a:buNone/>
            </a:pPr>
            <a:r>
              <a:rPr lang="en-US" dirty="0"/>
              <a:t>  3:30 –   3:45	Break</a:t>
            </a:r>
          </a:p>
          <a:p>
            <a:pPr marL="2520950" lvl="1" indent="-2176463">
              <a:buNone/>
            </a:pPr>
            <a:r>
              <a:rPr lang="en-US" dirty="0"/>
              <a:t>  3:45 </a:t>
            </a:r>
            <a:r>
              <a:rPr lang="mr-IN" dirty="0"/>
              <a:t>–</a:t>
            </a:r>
            <a:r>
              <a:rPr lang="en-US" dirty="0"/>
              <a:t>   5:00	Job Accounting </a:t>
            </a:r>
            <a:r>
              <a:rPr lang="en-US" dirty="0" err="1"/>
              <a:t>BoF</a:t>
            </a: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Tree>
    <p:extLst>
      <p:ext uri="{BB962C8B-B14F-4D97-AF65-F5344CB8AC3E}">
        <p14:creationId xmlns:p14="http://schemas.microsoft.com/office/powerpoint/2010/main" val="280594713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dirty="0"/>
              <a:t>Thursday, April 18</a:t>
            </a:r>
          </a:p>
          <a:p>
            <a:pPr marL="2520950" lvl="1" indent="-2176463">
              <a:buNone/>
              <a:tabLst>
                <a:tab pos="2736850" algn="l"/>
              </a:tabLst>
            </a:pPr>
            <a:r>
              <a:rPr lang="en-US" dirty="0"/>
              <a:t>  9:00 – 11:00	IDS WG: Status and Discussion</a:t>
            </a:r>
          </a:p>
          <a:p>
            <a:pPr marL="2520950" lvl="1" indent="-2176463">
              <a:buNone/>
              <a:tabLst>
                <a:tab pos="2511425" algn="l"/>
                <a:tab pos="2736850" algn="l"/>
              </a:tabLst>
            </a:pPr>
            <a:r>
              <a:rPr lang="en-US" dirty="0"/>
              <a:t>11:00 </a:t>
            </a:r>
            <a:r>
              <a:rPr lang="mr-IN" dirty="0"/>
              <a:t>–</a:t>
            </a:r>
            <a:r>
              <a:rPr lang="en-US" dirty="0"/>
              <a:t> 12:15	Encrypted Jobs and Documents</a:t>
            </a:r>
          </a:p>
          <a:p>
            <a:pPr marL="2520950" lvl="1" indent="-2176463">
              <a:buNone/>
              <a:tabLst>
                <a:tab pos="2511425" algn="l"/>
                <a:tab pos="2736850" algn="l"/>
              </a:tabLst>
            </a:pPr>
            <a:r>
              <a:rPr lang="en-US" dirty="0"/>
              <a:t>12:15 </a:t>
            </a:r>
            <a:r>
              <a:rPr lang="mr-IN" dirty="0"/>
              <a:t>–</a:t>
            </a:r>
            <a:r>
              <a:rPr lang="en-US" dirty="0"/>
              <a:t> 12:30	IPP WG: Next Steps</a:t>
            </a:r>
          </a:p>
          <a:p>
            <a:pPr marL="2520950" lvl="1" indent="-2176463">
              <a:buNone/>
              <a:tabLst>
                <a:tab pos="2511425" algn="l"/>
                <a:tab pos="2736850" algn="l"/>
              </a:tabLst>
            </a:pPr>
            <a:r>
              <a:rPr lang="en-US" dirty="0"/>
              <a:t> 12:30 –  1:30	Lunch</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767ABB49-9433-DB43-A38B-FDC40F96974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Tree>
    <p:extLst>
      <p:ext uri="{BB962C8B-B14F-4D97-AF65-F5344CB8AC3E}">
        <p14:creationId xmlns:p14="http://schemas.microsoft.com/office/powerpoint/2010/main" val="402449282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r>
              <a:rPr lang="en-US" dirty="0"/>
              <a:t>2019</a:t>
            </a:r>
          </a:p>
          <a:p>
            <a:pPr lvl="1"/>
            <a:endParaRPr lang="en-US" dirty="0"/>
          </a:p>
          <a:p>
            <a:pPr lvl="1"/>
            <a:r>
              <a:rPr lang="en-US" dirty="0"/>
              <a:t>August 28-29: Virtual</a:t>
            </a:r>
          </a:p>
          <a:p>
            <a:pPr lvl="1"/>
            <a:endParaRPr lang="en-US" dirty="0"/>
          </a:p>
          <a:p>
            <a:pPr lvl="1"/>
            <a:r>
              <a:rPr lang="en-US" dirty="0"/>
              <a:t>November 13-14 : Virtual</a:t>
            </a:r>
          </a:p>
          <a:p>
            <a:endParaRPr lang="en-US" dirty="0"/>
          </a:p>
          <a:p>
            <a:r>
              <a:rPr lang="en-US" dirty="0"/>
              <a:t>2020</a:t>
            </a:r>
          </a:p>
          <a:p>
            <a:endParaRPr lang="en-US" dirty="0"/>
          </a:p>
          <a:p>
            <a:pPr lvl="1"/>
            <a:r>
              <a:rPr lang="en-US" dirty="0"/>
              <a:t>February XX-YY: Virtual?</a:t>
            </a:r>
          </a:p>
          <a:p>
            <a:pPr lvl="1"/>
            <a:endParaRPr lang="en-US" dirty="0"/>
          </a:p>
          <a:p>
            <a:pPr lvl="1"/>
            <a:r>
              <a:rPr lang="en-US" dirty="0"/>
              <a:t>May XX-YY: Sunnyvale? Lexington? Tahiti?</a:t>
            </a:r>
          </a:p>
          <a:p>
            <a:pPr lvl="1"/>
            <a:endParaRPr lang="en-US" dirty="0"/>
          </a:p>
          <a:p>
            <a:pPr lvl="1"/>
            <a:endParaRPr lang="en-US" dirty="0"/>
          </a:p>
          <a:p>
            <a:endParaRPr lang="en-US" dirty="0"/>
          </a:p>
          <a:p>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t>Future PWG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2019</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25 </a:t>
            </a:r>
            <a:r>
              <a:rPr dirty="0"/>
              <a:t>Members</a:t>
            </a: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graphicFrame>
        <p:nvGraphicFramePr>
          <p:cNvPr id="156" name="Table 156"/>
          <p:cNvGraphicFramePr/>
          <p:nvPr>
            <p:extLst>
              <p:ext uri="{D42A27DB-BD31-4B8C-83A1-F6EECF244321}">
                <p14:modId xmlns:p14="http://schemas.microsoft.com/office/powerpoint/2010/main" val="3055410482"/>
              </p:ext>
            </p:extLst>
          </p:nvPr>
        </p:nvGraphicFramePr>
        <p:xfrm>
          <a:off x="457200" y="1699282"/>
          <a:ext cx="8108950" cy="4429185"/>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885837">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900" dirty="0">
                          <a:uFill>
                            <a:solidFill>
                              <a:srgbClr val="000000"/>
                            </a:solidFill>
                          </a:uFill>
                          <a:sym typeface="Verdana"/>
                        </a:rPr>
                        <a:t>Epson</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Microsoft</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885837">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Fuji Xerox</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MPI Tech</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900" dirty="0">
                          <a:uFill>
                            <a:solidFill>
                              <a:srgbClr val="000000"/>
                            </a:solidFill>
                          </a:uFill>
                          <a:sym typeface="Verdana"/>
                        </a:rPr>
                        <a:t>Toshiba America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885837">
                <a:tc>
                  <a:txBody>
                    <a:bodyPr/>
                    <a:lstStyle/>
                    <a:p>
                      <a:pPr marR="40640" defTabSz="914400">
                        <a:spcBef>
                          <a:spcPts val="400"/>
                        </a:spcBef>
                        <a:tabLst>
                          <a:tab pos="914400" algn="l"/>
                        </a:tabLst>
                        <a:defRPr sz="1800">
                          <a:uFillTx/>
                        </a:defRPr>
                      </a:pPr>
                      <a:r>
                        <a:rPr sz="900" dirty="0">
                          <a:uFill>
                            <a:solidFill>
                              <a:srgbClr val="000000"/>
                            </a:solidFill>
                          </a:uFill>
                          <a:sym typeface="Verdana"/>
                        </a:rPr>
                        <a:t>Canon</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Google</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R="40640" defTabSz="914400">
                        <a:spcBef>
                          <a:spcPts val="400"/>
                        </a:spcBef>
                        <a:tabLst>
                          <a:tab pos="914400" algn="l"/>
                        </a:tabLst>
                        <a:defRPr sz="1800">
                          <a:uFillTx/>
                        </a:defRPr>
                      </a:pPr>
                      <a:r>
                        <a:rPr sz="900" dirty="0">
                          <a:uFill>
                            <a:solidFill>
                              <a:srgbClr val="000000"/>
                            </a:solidFill>
                          </a:uFill>
                          <a:sym typeface="Verdana"/>
                        </a:rPr>
                        <a:t>Kyocera Document Solutions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900" dirty="0">
                          <a:uFill>
                            <a:solidFill>
                              <a:srgbClr val="000000"/>
                            </a:solidFill>
                          </a:uFill>
                          <a:sym typeface="Verdana"/>
                        </a:rPr>
                        <a:t>Oki Data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885837">
                <a:tc>
                  <a:txBody>
                    <a:bodyPr/>
                    <a:lstStyle/>
                    <a:p>
                      <a:pPr marR="40640" defTabSz="914400">
                        <a:spcBef>
                          <a:spcPts val="400"/>
                        </a:spcBef>
                        <a:tabLst>
                          <a:tab pos="914400" algn="l"/>
                        </a:tabLst>
                        <a:defRPr sz="1800">
                          <a:uFillTx/>
                        </a:defRPr>
                      </a:pPr>
                      <a:r>
                        <a:rPr sz="900">
                          <a:uFill>
                            <a:solidFill>
                              <a:srgbClr val="000000"/>
                            </a:solidFill>
                          </a:uFill>
                          <a:sym typeface="Verdana"/>
                        </a:rPr>
                        <a:t>Conexant Systems</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High North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9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sz="900" dirty="0">
                          <a:solidFill>
                            <a:schemeClr val="tx1"/>
                          </a:solidFill>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885837">
                <a:tc>
                  <a:txBody>
                    <a:bodyPr/>
                    <a:lstStyle/>
                    <a:p>
                      <a:pPr marR="40640" defTabSz="914400">
                        <a:spcBef>
                          <a:spcPts val="400"/>
                        </a:spcBef>
                        <a:tabLst>
                          <a:tab pos="914400" algn="l"/>
                        </a:tabLst>
                        <a:defRPr sz="1800">
                          <a:uFillTx/>
                        </a:defRPr>
                      </a:pPr>
                      <a:r>
                        <a:rPr sz="900" dirty="0">
                          <a:uFill>
                            <a:solidFill>
                              <a:srgbClr val="000000"/>
                            </a:solidFill>
                          </a:uFill>
                          <a:sym typeface="Verdana"/>
                        </a:rPr>
                        <a:t>Danny Brennan</a:t>
                      </a: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sz="9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Ricoh</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solidFill>
                            <a:schemeClr val="tx1"/>
                          </a:solidFill>
                        </a:rPr>
                        <a:t>YSoft</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906" y="1818946"/>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283" y="2800079"/>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586837" y="3677022"/>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48255" y="1892388"/>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5822" y="2752346"/>
            <a:ext cx="1340270" cy="42974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22903" y="4652569"/>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25746" y="5458035"/>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92170" y="1853291"/>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64987" y="2747218"/>
            <a:ext cx="671069" cy="463826"/>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46042" y="3616607"/>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65522" y="4637574"/>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82917" y="5470672"/>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91649" y="2014500"/>
            <a:ext cx="1110206" cy="177633"/>
          </a:xfrm>
          <a:prstGeom prst="rect">
            <a:avLst/>
          </a:prstGeom>
        </p:spPr>
      </p:pic>
      <p:pic>
        <p:nvPicPr>
          <p:cNvPr id="19" name="Picture 18">
            <a:extLst>
              <a:ext uri="{FF2B5EF4-FFF2-40B4-BE49-F238E27FC236}">
                <a16:creationId xmlns:a16="http://schemas.microsoft.com/office/drawing/2014/main" id="{F473FE72-7293-814C-84C3-1ED51BB121C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1388" y="2823034"/>
            <a:ext cx="530729" cy="312194"/>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736859" y="3690943"/>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183289" y="4054408"/>
            <a:ext cx="1926929" cy="1488991"/>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247957" y="2772942"/>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389037" y="3628521"/>
            <a:ext cx="765181" cy="312194"/>
          </a:xfrm>
          <a:prstGeom prst="rect">
            <a:avLst/>
          </a:prstGeom>
        </p:spPr>
      </p:pic>
      <p:pic>
        <p:nvPicPr>
          <p:cNvPr id="23" name="Picture 22">
            <a:extLst>
              <a:ext uri="{FF2B5EF4-FFF2-40B4-BE49-F238E27FC236}">
                <a16:creationId xmlns:a16="http://schemas.microsoft.com/office/drawing/2014/main" id="{C17C605E-8C68-8544-9DC1-B7A8DC8F314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149040" y="4548462"/>
            <a:ext cx="1245177" cy="538405"/>
          </a:xfrm>
          <a:prstGeom prst="rect">
            <a:avLst/>
          </a:prstGeom>
        </p:spPr>
      </p:pic>
      <p:pic>
        <p:nvPicPr>
          <p:cNvPr id="27" name="Picture 26">
            <a:extLst>
              <a:ext uri="{FF2B5EF4-FFF2-40B4-BE49-F238E27FC236}">
                <a16:creationId xmlns:a16="http://schemas.microsoft.com/office/drawing/2014/main" id="{07C9E7C8-B36C-5842-AA14-E8932866ECB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42032" y="4613621"/>
            <a:ext cx="1222372" cy="249146"/>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22"/>
          <a:stretch>
            <a:fillRect/>
          </a:stretch>
        </p:blipFill>
        <p:spPr>
          <a:xfrm>
            <a:off x="5511754" y="5486714"/>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26329" y="3686700"/>
            <a:ext cx="959254" cy="305495"/>
          </a:xfrm>
          <a:prstGeom prst="rect">
            <a:avLst/>
          </a:prstGeom>
        </p:spPr>
      </p:pic>
      <p:sp>
        <p:nvSpPr>
          <p:cNvPr id="29" name="TextBox 28">
            <a:extLst>
              <a:ext uri="{FF2B5EF4-FFF2-40B4-BE49-F238E27FC236}">
                <a16:creationId xmlns:a16="http://schemas.microsoft.com/office/drawing/2014/main" id="{845A552C-1884-C049-8313-9831809FB03B}"/>
              </a:ext>
            </a:extLst>
          </p:cNvPr>
          <p:cNvSpPr txBox="1"/>
          <p:nvPr/>
        </p:nvSpPr>
        <p:spPr>
          <a:xfrm>
            <a:off x="3641943" y="6188936"/>
            <a:ext cx="191911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l"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Welcome Google!</a:t>
            </a:r>
          </a:p>
        </p:txBody>
      </p:sp>
    </p:spTree>
    <p:extLst>
      <p:ext uri="{BB962C8B-B14F-4D97-AF65-F5344CB8AC3E}">
        <p14:creationId xmlns:p14="http://schemas.microsoft.com/office/powerpoint/2010/main" val="16538157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Alan Sukert, Xerox</a:t>
            </a:r>
          </a:p>
          <a:p>
            <a:pPr lvl="1"/>
            <a:endParaRPr dirty="0"/>
          </a:p>
          <a:p>
            <a:r>
              <a:rPr dirty="0"/>
              <a:t>PWG Secretary: Ira McDonald, High North</a:t>
            </a:r>
            <a:endParaRPr lang="en-US" dirty="0"/>
          </a:p>
          <a:p>
            <a:endParaRPr lang="en-US" dirty="0"/>
          </a:p>
          <a:p>
            <a:endParaRPr lang="en-US" dirty="0"/>
          </a:p>
          <a:p>
            <a:pPr marL="40640" indent="0">
              <a:buNone/>
            </a:pPr>
            <a:r>
              <a:rPr lang="en-US" dirty="0"/>
              <a:t>2019 is a PWG Officers election year. Selection of officers begins in Fall 2019. Those interested in serving in PWG Officer roles should contact </a:t>
            </a:r>
            <a:r>
              <a:rPr lang="en-US" dirty="0">
                <a:hlinkClick r:id="rId2"/>
              </a:rPr>
              <a:t>chair@pwg.org</a:t>
            </a:r>
            <a:r>
              <a:rPr lang="en-US" dirty="0"/>
              <a:t>.</a:t>
            </a:r>
            <a:br>
              <a:rPr dirty="0"/>
            </a:br>
            <a:endParaRPr dirty="0"/>
          </a:p>
        </p:txBody>
      </p:sp>
      <p:sp>
        <p:nvSpPr>
          <p:cNvPr id="165" name="Shape 165"/>
          <p:cNvSpPr>
            <a:spLocks noGrp="1"/>
          </p:cNvSpPr>
          <p:nvPr>
            <p:ph type="title"/>
          </p:nvPr>
        </p:nvSpPr>
        <p:spPr>
          <a:prstGeom prst="rect">
            <a:avLst/>
          </a:prstGeom>
        </p:spPr>
        <p:txBody>
          <a:bodyPr/>
          <a:lstStyle/>
          <a:p>
            <a:r>
              <a:rPr dirty="0"/>
              <a:t>PWG Officers (201</a:t>
            </a:r>
            <a:r>
              <a:rPr lang="en-US" dirty="0"/>
              <a:t>7</a:t>
            </a:r>
            <a:r>
              <a:rPr dirty="0"/>
              <a:t>-201</a:t>
            </a:r>
            <a:r>
              <a:rPr lang="en-US" dirty="0"/>
              <a:t>9</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dirty="0"/>
              <a:t>IPP Everywhere™ Self Certification 1.0 Update 3</a:t>
            </a:r>
          </a:p>
          <a:p>
            <a:pPr lvl="1">
              <a:buFont typeface="Wingdings" pitchFamily="2" charset="2"/>
              <a:buChar char="à"/>
            </a:pPr>
            <a:r>
              <a:rPr lang="en-US" dirty="0">
                <a:sym typeface="Wingdings" pitchFamily="2" charset="2"/>
              </a:rPr>
              <a:t>Current certification toolset available on PWG website</a:t>
            </a:r>
          </a:p>
          <a:p>
            <a:pPr lvl="1">
              <a:buFont typeface="Wingdings" pitchFamily="2" charset="2"/>
              <a:buChar char="à"/>
            </a:pPr>
            <a:r>
              <a:rPr lang="en-US" dirty="0">
                <a:sym typeface="Wingdings" pitchFamily="2" charset="2"/>
              </a:rPr>
              <a:t>Released November 2018</a:t>
            </a:r>
          </a:p>
          <a:p>
            <a:pPr lvl="1">
              <a:buFont typeface="Wingdings" pitchFamily="2" charset="2"/>
              <a:buChar char="à"/>
            </a:pPr>
            <a:endParaRPr lang="en-US" dirty="0"/>
          </a:p>
          <a:p>
            <a:r>
              <a:rPr lang="en-US" dirty="0"/>
              <a:t> </a:t>
            </a:r>
            <a:r>
              <a:rPr lang="en-US" dirty="0">
                <a:solidFill>
                  <a:srgbClr val="FF0000"/>
                </a:solidFill>
              </a:rPr>
              <a:t>365</a:t>
            </a:r>
            <a:r>
              <a:rPr lang="en-US" dirty="0"/>
              <a:t> printers now certified!</a:t>
            </a:r>
          </a:p>
          <a:p>
            <a:pPr lvl="1"/>
            <a:r>
              <a:rPr lang="en-US" dirty="0">
                <a:hlinkClick r:id="rId4"/>
              </a:rPr>
              <a:t>https://www.pwg.org/dynamo/eveprinters.php</a:t>
            </a:r>
            <a:endParaRPr lang="en-US" dirty="0"/>
          </a:p>
          <a:p>
            <a:pPr lvl="1"/>
            <a:r>
              <a:rPr lang="en-US" dirty="0"/>
              <a:t>More on the way</a:t>
            </a:r>
          </a:p>
          <a:p>
            <a:endParaRPr lang="en-US" dirty="0"/>
          </a:p>
          <a:p>
            <a:r>
              <a:rPr lang="en-US" dirty="0"/>
              <a:t>More to come</a:t>
            </a:r>
          </a:p>
          <a:p>
            <a:pPr lvl="1"/>
            <a:r>
              <a:rPr lang="en-US" dirty="0"/>
              <a:t>IPP Everywhere™ v1.1 – Q3 2019</a:t>
            </a:r>
          </a:p>
          <a:p>
            <a:pPr lvl="1"/>
            <a:r>
              <a:rPr lang="en-US" dirty="0"/>
              <a:t>IPP Everywhere™ Self Certification 1.1 – Q3 2019</a:t>
            </a:r>
          </a:p>
          <a:p>
            <a:endParaRPr lang="en-US" sz="1600" dirty="0"/>
          </a:p>
          <a:p>
            <a:endParaRPr lang="en-US" sz="1600"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PWG 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t>PWG Workgroup Status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08" y="1357173"/>
            <a:ext cx="7729382" cy="4203699"/>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p:nvPr/>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2017The Printer Working Group</a:t>
            </a:r>
            <a:r>
              <a:rPr dirty="0"/>
              <a:t>. All rights reserved. The IPP Everywhere and PWG logos are registered trademarks of the IEEE-ISTO.</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 (Xerox)</a:t>
            </a:r>
          </a:p>
        </p:txBody>
      </p:sp>
    </p:spTree>
    <p:extLst>
      <p:ext uri="{BB962C8B-B14F-4D97-AF65-F5344CB8AC3E}">
        <p14:creationId xmlns:p14="http://schemas.microsoft.com/office/powerpoint/2010/main" val="386441494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r>
              <a:rPr dirty="0"/>
              <a:t>Administrivia</a:t>
            </a:r>
          </a:p>
          <a:p>
            <a:r>
              <a:rPr lang="en-US" dirty="0"/>
              <a:t>PWG Steering Committee Updates</a:t>
            </a:r>
            <a:endParaRPr dirty="0"/>
          </a:p>
          <a:p>
            <a:r>
              <a:rPr dirty="0"/>
              <a:t>PWG Workgroup Status [WG Chairs]</a:t>
            </a:r>
          </a:p>
          <a:p>
            <a:pPr lvl="1"/>
            <a:r>
              <a:rPr lang="en-US" dirty="0"/>
              <a:t>Imaging Device Security (IDS)</a:t>
            </a:r>
          </a:p>
          <a:p>
            <a:pPr lvl="1"/>
            <a:r>
              <a:rPr dirty="0"/>
              <a:t>Internet Printing Protocol (IPP)</a:t>
            </a:r>
          </a:p>
          <a:p>
            <a:r>
              <a:rPr dirty="0"/>
              <a:t>Liaison Status</a:t>
            </a:r>
          </a:p>
          <a:p>
            <a:pPr lvl="1"/>
            <a:r>
              <a:rPr dirty="0"/>
              <a:t>Trusted Computing Group (TCG)</a:t>
            </a:r>
            <a:endParaRPr lang="en-US" dirty="0"/>
          </a:p>
          <a:p>
            <a:pPr lvl="1"/>
            <a:r>
              <a:rPr lang="en-US" dirty="0"/>
              <a:t>Internet Engineering Task Force (IETF)</a:t>
            </a:r>
          </a:p>
          <a:p>
            <a:pPr lvl="1"/>
            <a:r>
              <a:rPr lang="en-US" dirty="0"/>
              <a:t>Linux Foundation OpenPrinting</a:t>
            </a:r>
          </a:p>
          <a:p>
            <a:pPr lvl="1"/>
            <a:r>
              <a:rPr lang="en-US" dirty="0"/>
              <a:t>Mopria</a:t>
            </a:r>
          </a:p>
          <a:p>
            <a:pPr lvl="1"/>
            <a:r>
              <a:rPr lang="en-US" dirty="0"/>
              <a:t>3MF Consortium</a:t>
            </a:r>
          </a:p>
          <a:p>
            <a:pPr lvl="1"/>
            <a:r>
              <a:rPr lang="en-US" dirty="0"/>
              <a:t>3D Printing / Additive Manufacturing Liaisons</a:t>
            </a:r>
          </a:p>
          <a:p>
            <a:r>
              <a:rPr dirty="0"/>
              <a:t>Next Meeting</a:t>
            </a:r>
            <a:r>
              <a:rPr lang="en-US" dirty="0"/>
              <a:t>s</a:t>
            </a:r>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A90BB-501C-6C4E-80A1-385036FDFE91}"/>
              </a:ext>
            </a:extLst>
          </p:cNvPr>
          <p:cNvSpPr>
            <a:spLocks noGrp="1"/>
          </p:cNvSpPr>
          <p:nvPr>
            <p:ph type="title"/>
          </p:nvPr>
        </p:nvSpPr>
        <p:spPr>
          <a:xfrm>
            <a:off x="457200" y="46037"/>
            <a:ext cx="7569200" cy="1016001"/>
          </a:xfrm>
        </p:spPr>
        <p:txBody>
          <a:bodyPr/>
          <a:lstStyle/>
          <a:p>
            <a:r>
              <a:rPr lang="en-US" dirty="0"/>
              <a:t>IDS: Original Charter</a:t>
            </a:r>
          </a:p>
        </p:txBody>
      </p:sp>
      <p:sp>
        <p:nvSpPr>
          <p:cNvPr id="315" name="Shape 315"/>
          <p:cNvSpPr>
            <a:spLocks noGrp="1"/>
          </p:cNvSpPr>
          <p:nvPr>
            <p:ph type="body" idx="1"/>
          </p:nvPr>
        </p:nvSpPr>
        <p:spPr>
          <a:prstGeom prst="rect">
            <a:avLst/>
          </a:prstGeom>
        </p:spPr>
        <p:txBody>
          <a:bodyPr/>
          <a:lstStyle/>
          <a:p>
            <a:pPr marL="367953" indent="-327313">
              <a:defRPr sz="2100"/>
            </a:pPr>
            <a:r>
              <a:rPr lang="en-US" dirty="0"/>
              <a:t>Investigate </a:t>
            </a:r>
            <a:r>
              <a:rPr dirty="0"/>
              <a:t>and </a:t>
            </a:r>
            <a:r>
              <a:rPr lang="en-US" dirty="0"/>
              <a:t>define </a:t>
            </a:r>
            <a:r>
              <a:rPr dirty="0"/>
              <a:t>standards for addressing general security attributes for imaging devices and services. Our general goals </a:t>
            </a:r>
            <a:r>
              <a:rPr lang="en-US" dirty="0"/>
              <a:t>are </a:t>
            </a:r>
            <a:r>
              <a:rPr dirty="0"/>
              <a:t>to:</a:t>
            </a:r>
          </a:p>
          <a:p>
            <a:pPr marL="767715" lvl="1" indent="-269875">
              <a:defRPr sz="1700"/>
            </a:pPr>
            <a:r>
              <a:rPr dirty="0"/>
              <a:t>Define standard metrics and protocol bindings to assess the health of Hardcopy Devices to gauge if they should be granted access to a network.</a:t>
            </a:r>
          </a:p>
          <a:p>
            <a:pPr marL="767715" lvl="1" indent="-269875">
              <a:defRPr sz="1700"/>
            </a:pPr>
            <a:r>
              <a:rPr dirty="0"/>
              <a:t>Define a set of standard security and policy attributes and values for authorizing Hard Copy Devices, their services and users in a global workspace </a:t>
            </a:r>
          </a:p>
          <a:p>
            <a:pPr marL="767715" lvl="1" indent="-269875">
              <a:defRPr sz="1700"/>
            </a:pPr>
            <a:r>
              <a:rPr dirty="0"/>
              <a:t>Provide a general security model for other PWG standards to reference</a:t>
            </a:r>
          </a:p>
          <a:p>
            <a:pPr marL="367953" indent="-327313">
              <a:defRPr sz="2100"/>
            </a:pPr>
            <a:r>
              <a:rPr lang="en-US" dirty="0"/>
              <a:t>Provide </a:t>
            </a:r>
            <a:r>
              <a:rPr dirty="0"/>
              <a:t>a path for vendors to review and contribute to the definition of Common Criteria HCD Protection Profiles</a:t>
            </a:r>
          </a:p>
        </p:txBody>
      </p:sp>
      <p:sp>
        <p:nvSpPr>
          <p:cNvPr id="7" name="Shape 334">
            <a:extLst>
              <a:ext uri="{FF2B5EF4-FFF2-40B4-BE49-F238E27FC236}">
                <a16:creationId xmlns:a16="http://schemas.microsoft.com/office/drawing/2014/main" id="{0443CDA2-9EA8-A54D-A696-85CA285B2EAD}"/>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Tree>
    <p:extLst>
      <p:ext uri="{BB962C8B-B14F-4D97-AF65-F5344CB8AC3E}">
        <p14:creationId xmlns:p14="http://schemas.microsoft.com/office/powerpoint/2010/main" val="19624296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 </a:t>
            </a:r>
            <a:r>
              <a:rPr dirty="0"/>
              <a:t>(</a:t>
            </a:r>
            <a:r>
              <a:rPr lang="en-US" dirty="0"/>
              <a:t>Xerox</a:t>
            </a:r>
            <a:r>
              <a:rPr dirty="0"/>
              <a:t>)</a:t>
            </a:r>
          </a:p>
          <a:p>
            <a:r>
              <a:rPr lang="en-US" dirty="0"/>
              <a:t>IDS WG Vice-Chair</a:t>
            </a:r>
          </a:p>
          <a:p>
            <a:pPr lvl="1"/>
            <a:r>
              <a:rPr lang="en-US" dirty="0"/>
              <a:t>Brian Smithson (Ricoh)</a:t>
            </a:r>
          </a:p>
          <a:p>
            <a:r>
              <a:rPr lang="en-US" dirty="0"/>
              <a:t>IDS</a:t>
            </a:r>
            <a:r>
              <a:rPr dirty="0"/>
              <a:t> WG Secretary:</a:t>
            </a:r>
          </a:p>
          <a:p>
            <a:pPr lvl="1"/>
            <a:r>
              <a:rPr lang="en-US" dirty="0"/>
              <a:t>Alan Sukert (Xerox)</a:t>
            </a:r>
          </a:p>
          <a:p>
            <a:r>
              <a:rPr lang="en-US" dirty="0"/>
              <a:t>IDS</a:t>
            </a:r>
            <a:r>
              <a:rPr dirty="0"/>
              <a:t> WG Document Editors:</a:t>
            </a:r>
          </a:p>
          <a:p>
            <a:pPr lvl="1"/>
            <a:r>
              <a:rPr lang="en-US" dirty="0"/>
              <a:t>Ira McDonald, High North – HCD Security Guide</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extLst>
      <p:ext uri="{BB962C8B-B14F-4D97-AF65-F5344CB8AC3E}">
        <p14:creationId xmlns:p14="http://schemas.microsoft.com/office/powerpoint/2010/main" val="232056845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lstStyle/>
          <a:p>
            <a:r>
              <a:rPr lang="en-US" dirty="0"/>
              <a:t>Focus now is on Common Criteria HCD Protection Profiles</a:t>
            </a:r>
          </a:p>
          <a:p>
            <a:pPr lvl="1"/>
            <a:r>
              <a:rPr lang="en-US" dirty="0"/>
              <a:t>IDS Charter updated to focus the IDS WG on outreach with other standards bodies involved in HCD security issues.</a:t>
            </a:r>
          </a:p>
          <a:p>
            <a:pPr lvl="2">
              <a:spcAft>
                <a:spcPts val="600"/>
              </a:spcAft>
            </a:pPr>
            <a:r>
              <a:rPr lang="en-US" dirty="0"/>
              <a:t>Looking at initiating interface with TCG Joint Work Group</a:t>
            </a:r>
          </a:p>
          <a:p>
            <a:pPr lvl="1">
              <a:spcBef>
                <a:spcPts val="1200"/>
              </a:spcBef>
            </a:pPr>
            <a:r>
              <a:rPr lang="en-US" dirty="0"/>
              <a:t>Conference Calls.</a:t>
            </a:r>
          </a:p>
          <a:p>
            <a:pPr lvl="2">
              <a:spcBef>
                <a:spcPts val="1200"/>
              </a:spcBef>
            </a:pPr>
            <a:r>
              <a:rPr lang="en-US" dirty="0"/>
              <a:t>Reinitiated Regular IDS Conference Calls</a:t>
            </a:r>
          </a:p>
          <a:p>
            <a:pPr lvl="2">
              <a:spcBef>
                <a:spcPts val="1200"/>
              </a:spcBef>
            </a:pPr>
            <a:r>
              <a:rPr lang="en-US" dirty="0"/>
              <a:t>Calls held on 1/24/19, 3/7/19, 3/21/19 and 4/4/19.</a:t>
            </a:r>
          </a:p>
          <a:p>
            <a:pPr lvl="2">
              <a:spcBef>
                <a:spcPts val="1200"/>
              </a:spcBef>
            </a:pPr>
            <a:r>
              <a:rPr lang="en-US" dirty="0"/>
              <a:t>Next Conference Call Schedule for 5/16/19</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22</a:t>
            </a:fld>
            <a:endParaRPr lang="en-US" dirty="0"/>
          </a:p>
        </p:txBody>
      </p:sp>
    </p:spTree>
    <p:extLst>
      <p:ext uri="{BB962C8B-B14F-4D97-AF65-F5344CB8AC3E}">
        <p14:creationId xmlns:p14="http://schemas.microsoft.com/office/powerpoint/2010/main" val="47488797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lstStyle/>
          <a:p>
            <a:r>
              <a:rPr lang="en-US" dirty="0"/>
              <a:t>Focus now is on Common Criteria HCD Protection Profiles</a:t>
            </a:r>
          </a:p>
          <a:p>
            <a:pPr lvl="1">
              <a:spcBef>
                <a:spcPts val="1200"/>
              </a:spcBef>
            </a:pPr>
            <a:r>
              <a:rPr lang="en-US" dirty="0"/>
              <a:t>HCD Technical Committee (TC) Conference Call/Meetings:</a:t>
            </a:r>
          </a:p>
          <a:p>
            <a:pPr lvl="2"/>
            <a:r>
              <a:rPr lang="en-US" dirty="0"/>
              <a:t>Regular HCD TC Conference Calls - calls held on 1/10/19, 2/11/19, 2/25/19, 3/4/19. 3/11/19, 3/25/19</a:t>
            </a:r>
          </a:p>
          <a:p>
            <a:pPr lvl="2"/>
            <a:r>
              <a:rPr lang="en-US" dirty="0"/>
              <a:t>Status of the HCD TC, HCD PP Version 1.1, the effort to form an HCD international TC (</a:t>
            </a:r>
            <a:r>
              <a:rPr lang="en-US" dirty="0" err="1"/>
              <a:t>iTC</a:t>
            </a:r>
            <a:r>
              <a:rPr lang="en-US" dirty="0"/>
              <a:t>) and potential contents of an HCD </a:t>
            </a:r>
            <a:r>
              <a:rPr lang="en-US" dirty="0" err="1"/>
              <a:t>cPP</a:t>
            </a:r>
            <a:r>
              <a:rPr lang="en-US" dirty="0"/>
              <a:t> v1.0 were discussed at the IDS WG Face-to-Face Session on Wednesday, Apr 10</a:t>
            </a:r>
            <a:r>
              <a:rPr lang="en-US" baseline="30000" dirty="0"/>
              <a:t>th</a:t>
            </a:r>
            <a:r>
              <a:rPr lang="en-US" dirty="0"/>
              <a:t> </a:t>
            </a:r>
          </a:p>
          <a:p>
            <a:pPr lvl="2"/>
            <a:r>
              <a:rPr lang="en-US" dirty="0"/>
              <a:t>Will discuss the results of 3/10/19 HCD TC Meeting at the IDS F2F Session Thursday (4/18)</a:t>
            </a:r>
          </a:p>
          <a:p>
            <a:pPr lvl="1">
              <a:spcBef>
                <a:spcPts val="1200"/>
              </a:spcBef>
            </a:pPr>
            <a:r>
              <a:rPr lang="en-US" dirty="0"/>
              <a:t>Also looking into establishing possible liaison with TCG and with ISO JTC 1/SC 28 to follow additional standards efforts related to the security of image devices</a:t>
            </a:r>
          </a:p>
          <a:p>
            <a:pPr lvl="1">
              <a:spcBef>
                <a:spcPts val="1200"/>
              </a:spcBef>
            </a:pPr>
            <a:r>
              <a:rPr lang="en-US" dirty="0"/>
              <a:t>Working on a general HCD Security Guide</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118715492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09" name="Copyright © 2019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2019 The Printer Working Group. All rights reserved. The IPP Everywhere and PWG logos are trademarks of the IEEE-ISTO.</a:t>
            </a:r>
          </a:p>
        </p:txBody>
      </p:sp>
      <p:sp>
        <p:nvSpPr>
          <p:cNvPr id="111" name="Charter"/>
          <p:cNvSpPr txBox="1">
            <a:spLocks noGrp="1"/>
          </p:cNvSpPr>
          <p:nvPr>
            <p:ph type="title"/>
          </p:nvPr>
        </p:nvSpPr>
        <p:spPr>
          <a:prstGeom prst="rect">
            <a:avLst/>
          </a:prstGeom>
        </p:spPr>
        <p:txBody>
          <a:bodyPr/>
          <a:lstStyle/>
          <a:p>
            <a:r>
              <a:rPr lang="en-US" dirty="0"/>
              <a:t>IPP WG: </a:t>
            </a:r>
            <a:r>
              <a:rPr dirty="0"/>
              <a:t>Charter</a:t>
            </a:r>
          </a:p>
        </p:txBody>
      </p:sp>
      <p:sp>
        <p:nvSpPr>
          <p:cNvPr id="112" name="Current charter:…"/>
          <p:cNvSpPr txBox="1">
            <a:spLocks noGrp="1"/>
          </p:cNvSpPr>
          <p:nvPr>
            <p:ph type="body" idx="1"/>
          </p:nvPr>
        </p:nvSpPr>
        <p:spPr>
          <a:prstGeom prst="rect">
            <a:avLst/>
          </a:prstGeom>
        </p:spPr>
        <p:txBody>
          <a:bodyPr/>
          <a:lstStyle/>
          <a:p>
            <a:r>
              <a:t>Current charter:</a:t>
            </a:r>
          </a:p>
          <a:p>
            <a:pPr lvl="1"/>
            <a:r>
              <a:rPr u="sng">
                <a:hlinkClick r:id="rId2"/>
              </a:rPr>
              <a:t>http://ftp.pwg.org/pub/pwg/ipp/charter/ch-ipp-charter-20170615.pdf</a:t>
            </a:r>
          </a:p>
          <a:p>
            <a:r>
              <a:t>The Internet Printing Protocol (IPP) workgroup is chartered with the maintenance of IPP, the IETF IPP registry, and support for new clients, network architectures (Cloud, SDN), service bindings for MFDs and Imaging Systems, and emerging technologies such as 3D Printing</a:t>
            </a:r>
          </a:p>
          <a:p>
            <a:r>
              <a:t>In addition, we maintain the IETF Finisher MIB, Job MIB, and Printer MIB registries, and handle synchronization with changes in IPP</a:t>
            </a:r>
          </a:p>
        </p:txBody>
      </p:sp>
      <p:sp>
        <p:nvSpPr>
          <p:cNvPr id="11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25</a:t>
            </a:fld>
            <a:endParaRPr/>
          </a:p>
        </p:txBody>
      </p:sp>
    </p:spTree>
    <p:extLst>
      <p:ext uri="{BB962C8B-B14F-4D97-AF65-F5344CB8AC3E}">
        <p14:creationId xmlns:p14="http://schemas.microsoft.com/office/powerpoint/2010/main" val="1557335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18" name="Copyright © 2019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2019 The Printer Working Group. All rights reserved. The IPP Everywhere and PWG logos are trademarks of the IEEE-ISTO.</a:t>
            </a:r>
          </a:p>
        </p:txBody>
      </p:sp>
      <p:sp>
        <p:nvSpPr>
          <p:cNvPr id="120"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26</a:t>
            </a:fld>
            <a:endParaRPr/>
          </a:p>
        </p:txBody>
      </p:sp>
      <p:sp>
        <p:nvSpPr>
          <p:cNvPr id="121" name="Officers"/>
          <p:cNvSpPr txBox="1">
            <a:spLocks noGrp="1"/>
          </p:cNvSpPr>
          <p:nvPr>
            <p:ph type="title"/>
          </p:nvPr>
        </p:nvSpPr>
        <p:spPr>
          <a:prstGeom prst="rect">
            <a:avLst/>
          </a:prstGeom>
        </p:spPr>
        <p:txBody>
          <a:bodyPr/>
          <a:lstStyle/>
          <a:p>
            <a:r>
              <a:rPr lang="en-US" dirty="0"/>
              <a:t>IPP WG: </a:t>
            </a:r>
            <a:r>
              <a:rPr dirty="0"/>
              <a:t>Officers</a:t>
            </a:r>
          </a:p>
        </p:txBody>
      </p:sp>
      <p:sp>
        <p:nvSpPr>
          <p:cNvPr id="122" name="IPP WG Co-Chairs:…"/>
          <p:cNvSpPr txBox="1">
            <a:spLocks noGrp="1"/>
          </p:cNvSpPr>
          <p:nvPr>
            <p:ph type="body" idx="1"/>
          </p:nvPr>
        </p:nvSpPr>
        <p:spPr>
          <a:prstGeom prst="rect">
            <a:avLst/>
          </a:prstGeom>
        </p:spPr>
        <p:txBody>
          <a:bodyPr/>
          <a:lstStyle/>
          <a:p>
            <a:r>
              <a:rPr dirty="0"/>
              <a:t>IPP WG Co-Chairs:</a:t>
            </a:r>
          </a:p>
          <a:p>
            <a:pPr lvl="1"/>
            <a:r>
              <a:rPr dirty="0"/>
              <a:t>Paul Tykodi (TCS)</a:t>
            </a:r>
          </a:p>
          <a:p>
            <a:pPr lvl="1"/>
            <a:r>
              <a:rPr dirty="0"/>
              <a:t>Ira McDonald (High North)</a:t>
            </a:r>
          </a:p>
          <a:p>
            <a:r>
              <a:rPr dirty="0"/>
              <a:t>IPP WG Secretary:</a:t>
            </a:r>
          </a:p>
          <a:p>
            <a:pPr lvl="1"/>
            <a:r>
              <a:rPr dirty="0"/>
              <a:t>Michael Sweet (Apple)</a:t>
            </a:r>
          </a:p>
          <a:p>
            <a:r>
              <a:rPr dirty="0"/>
              <a:t>IPP WG Document Editors:</a:t>
            </a:r>
          </a:p>
          <a:p>
            <a:pPr lvl="1"/>
            <a:r>
              <a:rPr dirty="0"/>
              <a:t>Ira McDonald (High North) – IPP System Service, MFD Alerts v1.1</a:t>
            </a:r>
          </a:p>
          <a:p>
            <a:pPr lvl="1"/>
            <a:r>
              <a:rPr dirty="0"/>
              <a:t>Michael Sweet (Apple) – IPP Encrypted Jobs and Documents, IPP Everywhere v1.1, IPP Everywhere Printer Self-Certification Manual v1.1, IPP Job Extensions v2.0, IPP System Service</a:t>
            </a:r>
          </a:p>
          <a:p>
            <a:pPr lvl="1"/>
            <a:r>
              <a:rPr dirty="0"/>
              <a:t>Smith Kennedy (HP Inc.) – IPP Encrypted Jobs and Documents, IPP Enterprise Printing Extensions v</a:t>
            </a:r>
            <a:r>
              <a:rPr lang="en-US" dirty="0"/>
              <a:t>1</a:t>
            </a:r>
            <a:r>
              <a:rPr dirty="0"/>
              <a:t>.0 (EP</a:t>
            </a:r>
            <a:r>
              <a:rPr lang="en-US" dirty="0"/>
              <a:t>X</a:t>
            </a:r>
            <a:r>
              <a:rPr dirty="0"/>
              <a:t>)</a:t>
            </a:r>
          </a:p>
        </p:txBody>
      </p:sp>
    </p:spTree>
    <p:extLst>
      <p:ext uri="{BB962C8B-B14F-4D97-AF65-F5344CB8AC3E}">
        <p14:creationId xmlns:p14="http://schemas.microsoft.com/office/powerpoint/2010/main" val="33534572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27" name="Copyright © 2019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2019 The Printer Working Group. All rights reserved. The IPP Everywhere and PWG logos are trademarks of the IEEE-ISTO.</a:t>
            </a:r>
          </a:p>
        </p:txBody>
      </p:sp>
      <p:sp>
        <p:nvSpPr>
          <p:cNvPr id="129" name="Status (1/2)"/>
          <p:cNvSpPr txBox="1">
            <a:spLocks noGrp="1"/>
          </p:cNvSpPr>
          <p:nvPr>
            <p:ph type="title"/>
          </p:nvPr>
        </p:nvSpPr>
        <p:spPr>
          <a:prstGeom prst="rect">
            <a:avLst/>
          </a:prstGeom>
        </p:spPr>
        <p:txBody>
          <a:bodyPr/>
          <a:lstStyle/>
          <a:p>
            <a:r>
              <a:rPr lang="en-US" dirty="0"/>
              <a:t>IPP WG: </a:t>
            </a:r>
            <a:r>
              <a:rPr dirty="0"/>
              <a:t>Status (1/2)</a:t>
            </a:r>
          </a:p>
        </p:txBody>
      </p:sp>
      <p:sp>
        <p:nvSpPr>
          <p:cNvPr id="130" name="PWG Specifications in development:…"/>
          <p:cNvSpPr txBox="1">
            <a:spLocks noGrp="1"/>
          </p:cNvSpPr>
          <p:nvPr>
            <p:ph type="body" idx="1"/>
          </p:nvPr>
        </p:nvSpPr>
        <p:spPr>
          <a:prstGeom prst="rect">
            <a:avLst/>
          </a:prstGeom>
        </p:spPr>
        <p:txBody>
          <a:bodyPr>
            <a:normAutofit/>
          </a:bodyPr>
          <a:lstStyle/>
          <a:p>
            <a:pPr marL="269666" indent="-241092">
              <a:defRPr sz="2900"/>
            </a:pPr>
            <a:r>
              <a:rPr sz="2000" dirty="0"/>
              <a:t>PWG Specifications in development:</a:t>
            </a:r>
          </a:p>
          <a:p>
            <a:pPr lvl="1">
              <a:defRPr sz="2300"/>
            </a:pPr>
            <a:r>
              <a:rPr sz="1700" dirty="0"/>
              <a:t>IPP Everywhere v1.1			- Stable Draft</a:t>
            </a:r>
          </a:p>
          <a:p>
            <a:pPr lvl="1">
              <a:defRPr sz="2300"/>
            </a:pPr>
            <a:r>
              <a:rPr sz="1700" dirty="0"/>
              <a:t>IPP Everywhere Printer Self-Certification 	- Prototype Draft</a:t>
            </a:r>
            <a:br>
              <a:rPr sz="1700" dirty="0"/>
            </a:br>
            <a:r>
              <a:rPr sz="1700" dirty="0"/>
              <a:t>Manual v1.1</a:t>
            </a:r>
          </a:p>
          <a:p>
            <a:pPr lvl="1">
              <a:defRPr sz="2300"/>
            </a:pPr>
            <a:r>
              <a:rPr sz="1700" dirty="0"/>
              <a:t>IPP Job Extensions v2.0			- Prototype Draft</a:t>
            </a:r>
          </a:p>
          <a:p>
            <a:pPr lvl="1">
              <a:defRPr sz="2300"/>
            </a:pPr>
            <a:r>
              <a:rPr sz="1700" dirty="0"/>
              <a:t>IPP Enterprise Printing Extensions v</a:t>
            </a:r>
            <a:r>
              <a:rPr lang="en-US" sz="1700" dirty="0"/>
              <a:t>1</a:t>
            </a:r>
            <a:r>
              <a:rPr sz="1700" dirty="0"/>
              <a:t>.0	- Initial Draft</a:t>
            </a:r>
          </a:p>
          <a:p>
            <a:pPr lvl="1">
              <a:defRPr sz="2300"/>
            </a:pPr>
            <a:r>
              <a:rPr sz="1700" dirty="0"/>
              <a:t>IPP System Service v1.0			- </a:t>
            </a:r>
            <a:r>
              <a:rPr lang="en-US" sz="1700" dirty="0"/>
              <a:t>Stable</a:t>
            </a:r>
            <a:r>
              <a:rPr sz="1700" dirty="0"/>
              <a:t> Draft</a:t>
            </a:r>
          </a:p>
          <a:p>
            <a:pPr lvl="1">
              <a:defRPr sz="2300"/>
            </a:pPr>
            <a:r>
              <a:rPr sz="1700" dirty="0"/>
              <a:t>MFD Alerts v1.1				- </a:t>
            </a:r>
            <a:r>
              <a:rPr lang="en-US" sz="1700" dirty="0"/>
              <a:t>Stable</a:t>
            </a:r>
            <a:r>
              <a:rPr sz="1700" dirty="0"/>
              <a:t> Draft</a:t>
            </a:r>
          </a:p>
          <a:p>
            <a:pPr marL="269666" indent="-241092">
              <a:defRPr sz="2900"/>
            </a:pPr>
            <a:endParaRPr lang="en-US" sz="2000" dirty="0"/>
          </a:p>
          <a:p>
            <a:pPr marL="269666" indent="-241092">
              <a:defRPr sz="2900"/>
            </a:pPr>
            <a:r>
              <a:rPr sz="2000" dirty="0"/>
              <a:t>IPP Best Practice in development:</a:t>
            </a:r>
          </a:p>
          <a:p>
            <a:pPr lvl="1">
              <a:defRPr sz="2300"/>
            </a:pPr>
            <a:r>
              <a:rPr sz="1600" dirty="0"/>
              <a:t>IPP Encrypted Jobs and Documents		- Interim Draft</a:t>
            </a:r>
          </a:p>
        </p:txBody>
      </p:sp>
      <p:sp>
        <p:nvSpPr>
          <p:cNvPr id="131"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27</a:t>
            </a:fld>
            <a:endParaRPr/>
          </a:p>
        </p:txBody>
      </p:sp>
    </p:spTree>
    <p:extLst>
      <p:ext uri="{BB962C8B-B14F-4D97-AF65-F5344CB8AC3E}">
        <p14:creationId xmlns:p14="http://schemas.microsoft.com/office/powerpoint/2010/main" val="16176816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36" name="Copyright © 2019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2019 The Printer Working Group. All rights reserved. The IPP Everywhere and PWG logos are trademarks of the IEEE-ISTO.</a:t>
            </a:r>
          </a:p>
        </p:txBody>
      </p:sp>
      <p:sp>
        <p:nvSpPr>
          <p:cNvPr id="138" name="Status (2/2)"/>
          <p:cNvSpPr txBox="1">
            <a:spLocks noGrp="1"/>
          </p:cNvSpPr>
          <p:nvPr>
            <p:ph type="title"/>
          </p:nvPr>
        </p:nvSpPr>
        <p:spPr>
          <a:prstGeom prst="rect">
            <a:avLst/>
          </a:prstGeom>
        </p:spPr>
        <p:txBody>
          <a:bodyPr/>
          <a:lstStyle/>
          <a:p>
            <a:r>
              <a:rPr lang="en-US" dirty="0"/>
              <a:t>IPP WG: </a:t>
            </a:r>
            <a:r>
              <a:rPr dirty="0"/>
              <a:t>Status (2/2)</a:t>
            </a:r>
          </a:p>
        </p:txBody>
      </p:sp>
      <p:sp>
        <p:nvSpPr>
          <p:cNvPr id="139" name="Up-to-date pending IANA registrations online:…"/>
          <p:cNvSpPr txBox="1">
            <a:spLocks noGrp="1"/>
          </p:cNvSpPr>
          <p:nvPr>
            <p:ph type="body" idx="1"/>
          </p:nvPr>
        </p:nvSpPr>
        <p:spPr>
          <a:prstGeom prst="rect">
            <a:avLst/>
          </a:prstGeom>
        </p:spPr>
        <p:txBody>
          <a:bodyPr>
            <a:normAutofit fontScale="92500"/>
          </a:bodyPr>
          <a:lstStyle/>
          <a:p>
            <a:r>
              <a:rPr dirty="0"/>
              <a:t>Up-to-date pending IANA registrations online:</a:t>
            </a:r>
          </a:p>
          <a:p>
            <a:pPr lvl="1"/>
            <a:r>
              <a:rPr u="sng" dirty="0">
                <a:hlinkClick r:id="rId2"/>
              </a:rPr>
              <a:t>http://www.pwg.org/ipp/ipp-registrations.xml</a:t>
            </a:r>
          </a:p>
          <a:p>
            <a:pPr lvl="1"/>
            <a:r>
              <a:rPr dirty="0"/>
              <a:t>Continue to maintain this in parallel for new specifications</a:t>
            </a:r>
          </a:p>
          <a:p>
            <a:pPr lvl="1"/>
            <a:r>
              <a:rPr dirty="0" err="1"/>
              <a:t>Github</a:t>
            </a:r>
            <a:r>
              <a:rPr dirty="0"/>
              <a:t> repository: </a:t>
            </a:r>
            <a:r>
              <a:rPr u="sng" dirty="0">
                <a:hlinkClick r:id="rId3"/>
              </a:rPr>
              <a:t>https://github.com/istopwg/ippregistry</a:t>
            </a:r>
            <a:br>
              <a:rPr dirty="0"/>
            </a:br>
            <a:endParaRPr dirty="0"/>
          </a:p>
          <a:p>
            <a:r>
              <a:rPr dirty="0"/>
              <a:t>IPP Everywhere Printer Self-Certifications:</a:t>
            </a:r>
          </a:p>
          <a:p>
            <a:pPr lvl="1"/>
            <a:r>
              <a:rPr u="sng" dirty="0">
                <a:hlinkClick r:id="rId4"/>
              </a:rPr>
              <a:t>https://www.pwg.org/printers</a:t>
            </a:r>
            <a:r>
              <a:rPr dirty="0"/>
              <a:t> </a:t>
            </a:r>
          </a:p>
          <a:p>
            <a:pPr lvl="1"/>
            <a:r>
              <a:rPr dirty="0"/>
              <a:t>365 printers currently listed</a:t>
            </a:r>
          </a:p>
          <a:p>
            <a:pPr lvl="1"/>
            <a:r>
              <a:rPr dirty="0"/>
              <a:t>Second 1.0 self-certification tools update released in October 2017</a:t>
            </a:r>
          </a:p>
          <a:p>
            <a:pPr lvl="1"/>
            <a:r>
              <a:rPr dirty="0"/>
              <a:t>Third 1.0 self-certification tools update released in November 2018</a:t>
            </a:r>
            <a:br>
              <a:rPr dirty="0"/>
            </a:br>
            <a:endParaRPr dirty="0"/>
          </a:p>
          <a:p>
            <a:r>
              <a:rPr dirty="0"/>
              <a:t>IPP Sample Code:</a:t>
            </a:r>
          </a:p>
          <a:p>
            <a:pPr lvl="1"/>
            <a:r>
              <a:rPr dirty="0" err="1"/>
              <a:t>Github</a:t>
            </a:r>
            <a:r>
              <a:rPr dirty="0"/>
              <a:t> repository:</a:t>
            </a:r>
          </a:p>
          <a:p>
            <a:pPr lvl="2"/>
            <a:r>
              <a:rPr u="sng" dirty="0">
                <a:hlinkClick r:id="rId5"/>
              </a:rPr>
              <a:t>https://github.com/istopwg/ippsample</a:t>
            </a:r>
          </a:p>
          <a:p>
            <a:pPr lvl="1"/>
            <a:r>
              <a:rPr dirty="0"/>
              <a:t>Fork of CUPS code includes </a:t>
            </a:r>
            <a:r>
              <a:rPr dirty="0" err="1"/>
              <a:t>ippfind</a:t>
            </a:r>
            <a:r>
              <a:rPr dirty="0"/>
              <a:t>, </a:t>
            </a:r>
            <a:r>
              <a:rPr dirty="0" err="1"/>
              <a:t>ippproxy</a:t>
            </a:r>
            <a:r>
              <a:rPr dirty="0"/>
              <a:t>, </a:t>
            </a:r>
            <a:r>
              <a:rPr dirty="0" err="1"/>
              <a:t>ippserver</a:t>
            </a:r>
            <a:r>
              <a:rPr dirty="0"/>
              <a:t>, </a:t>
            </a:r>
            <a:r>
              <a:rPr dirty="0" err="1"/>
              <a:t>ipptool</a:t>
            </a:r>
            <a:r>
              <a:rPr dirty="0"/>
              <a:t>, </a:t>
            </a:r>
            <a:r>
              <a:rPr dirty="0" err="1"/>
              <a:t>ipptransform</a:t>
            </a:r>
            <a:r>
              <a:rPr dirty="0"/>
              <a:t>, and ipptransform3d</a:t>
            </a:r>
          </a:p>
        </p:txBody>
      </p:sp>
      <p:sp>
        <p:nvSpPr>
          <p:cNvPr id="140"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28</a:t>
            </a:fld>
            <a:endParaRPr/>
          </a:p>
        </p:txBody>
      </p:sp>
    </p:spTree>
    <p:extLst>
      <p:ext uri="{BB962C8B-B14F-4D97-AF65-F5344CB8AC3E}">
        <p14:creationId xmlns:p14="http://schemas.microsoft.com/office/powerpoint/2010/main" val="224265952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IPP WG: More Information"/>
          <p:cNvSpPr txBox="1">
            <a:spLocks noGrp="1"/>
          </p:cNvSpPr>
          <p:nvPr>
            <p:ph type="title"/>
          </p:nvPr>
        </p:nvSpPr>
        <p:spPr>
          <a:prstGeom prst="rect">
            <a:avLst/>
          </a:prstGeom>
        </p:spPr>
        <p:txBody>
          <a:bodyPr/>
          <a:lstStyle/>
          <a:p>
            <a:r>
              <a:t>IPP WG: More Information</a:t>
            </a:r>
          </a:p>
        </p:txBody>
      </p:sp>
      <p:sp>
        <p:nvSpPr>
          <p:cNvPr id="110"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dirty="0"/>
              <a:t>IPP Working Group web page</a:t>
            </a:r>
          </a:p>
          <a:p>
            <a:pPr lvl="1"/>
            <a:r>
              <a:rPr u="sng" dirty="0">
                <a:hlinkClick r:id="rId2"/>
              </a:rPr>
              <a:t>https://www.pwg.org/ipp/index.html</a:t>
            </a:r>
            <a:r>
              <a:rPr dirty="0"/>
              <a:t> </a:t>
            </a:r>
          </a:p>
          <a:p>
            <a:r>
              <a:rPr dirty="0"/>
              <a:t>Subscribe to the IPP mailing list </a:t>
            </a:r>
          </a:p>
          <a:p>
            <a:pPr lvl="1"/>
            <a:r>
              <a:rPr u="sng" dirty="0">
                <a:hlinkClick r:id="rId3"/>
              </a:rPr>
              <a:t>https://www.pwg.org/mailman/listinfo/ipp</a:t>
            </a:r>
          </a:p>
          <a:p>
            <a:r>
              <a:rPr dirty="0"/>
              <a:t>IPP WG holds bi-weekly phone conferences announced on the IPP mailing list</a:t>
            </a:r>
          </a:p>
          <a:p>
            <a:pPr lvl="1"/>
            <a:r>
              <a:rPr lang="en-US" dirty="0"/>
              <a:t>Next conference calls scheduled for Thursday, April 25, 2019 and May 9, 2019 at 3pm ET</a:t>
            </a:r>
          </a:p>
        </p:txBody>
      </p:sp>
      <p:sp>
        <p:nvSpPr>
          <p:cNvPr id="2" name="Slide Number Placeholder 1">
            <a:extLst>
              <a:ext uri="{FF2B5EF4-FFF2-40B4-BE49-F238E27FC236}">
                <a16:creationId xmlns:a16="http://schemas.microsoft.com/office/drawing/2014/main" id="{C32047B5-92D4-4844-A491-C3CB96025BB3}"/>
              </a:ext>
            </a:extLst>
          </p:cNvPr>
          <p:cNvSpPr>
            <a:spLocks noGrp="1"/>
          </p:cNvSpPr>
          <p:nvPr>
            <p:ph type="sldNum" sz="quarter" idx="4"/>
          </p:nvPr>
        </p:nvSpPr>
        <p:spPr/>
        <p:txBody>
          <a:body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24028654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Patent Policy</a:t>
            </a:r>
          </a:p>
          <a:p>
            <a:r>
              <a:rPr dirty="0"/>
              <a:t>Agenda for the Week</a:t>
            </a:r>
          </a:p>
          <a:p>
            <a:r>
              <a:rPr dirty="0"/>
              <a:t>Future PWG Meeting Schedule</a:t>
            </a:r>
          </a:p>
          <a:p>
            <a:r>
              <a:rPr dirty="0"/>
              <a:t>201</a:t>
            </a:r>
            <a:r>
              <a:rPr lang="en-US" dirty="0"/>
              <a:t>9</a:t>
            </a:r>
            <a:r>
              <a:rPr dirty="0"/>
              <a:t> Membership</a:t>
            </a:r>
          </a:p>
          <a:p>
            <a:r>
              <a:rPr dirty="0"/>
              <a:t>PWG Officers</a:t>
            </a:r>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sz="2800" dirty="0"/>
              <a:t>Trusted Computing Group (TCG)</a:t>
            </a:r>
          </a:p>
        </p:txBody>
      </p:sp>
      <p:sp>
        <p:nvSpPr>
          <p:cNvPr id="369" name="Shape 369"/>
          <p:cNvSpPr>
            <a:spLocks noGrp="1"/>
          </p:cNvSpPr>
          <p:nvPr>
            <p:ph type="body" idx="1"/>
          </p:nvPr>
        </p:nvSpPr>
        <p:spPr>
          <a:prstGeom prst="rect">
            <a:avLst/>
          </a:prstGeom>
        </p:spPr>
        <p:txBody>
          <a:bodyPr>
            <a:normAutofit fontScale="77500" lnSpcReduction="20000"/>
          </a:bodyPr>
          <a:lstStyle/>
          <a:p>
            <a:pPr marL="305608" indent="-264968">
              <a:defRPr sz="1700"/>
            </a:pPr>
            <a:r>
              <a:rPr lang="en-US" b="1" dirty="0"/>
              <a:t>Next TCG Members Meetings</a:t>
            </a:r>
            <a:endParaRPr lang="en-US" dirty="0"/>
          </a:p>
          <a:p>
            <a:pPr marL="767715" lvl="1" indent="-269875">
              <a:defRPr sz="1700"/>
            </a:pPr>
            <a:r>
              <a:rPr lang="en-US" sz="1600" dirty="0"/>
              <a:t>10-13 June 2019 – Warsaw, Poland – conflict w/ ESCAR USA 12-13 June – Ira to call in?</a:t>
            </a:r>
          </a:p>
          <a:p>
            <a:pPr marL="767715" lvl="1" indent="-269875">
              <a:defRPr sz="1700"/>
            </a:pPr>
            <a:r>
              <a:rPr lang="en-US" sz="1600" dirty="0"/>
              <a:t>14-17 October 2019 – Toronto, ON – Ira to call in</a:t>
            </a:r>
          </a:p>
          <a:p>
            <a:pPr marL="305608" indent="-264968">
              <a:defRPr sz="1700"/>
            </a:pPr>
            <a:r>
              <a:rPr lang="en-US" b="1" dirty="0"/>
              <a:t>Trusted Mobility Solutions (TMS) </a:t>
            </a:r>
            <a:r>
              <a:rPr lang="en-US" dirty="0"/>
              <a:t>– Ira is co-chair and co-editor</a:t>
            </a:r>
          </a:p>
          <a:p>
            <a:pPr marL="767715" lvl="1" indent="-269875">
              <a:defRPr sz="1700"/>
            </a:pPr>
            <a:r>
              <a:rPr lang="en-US" sz="1600" dirty="0"/>
              <a:t>Scope: mobile phones, telecom networks, enterprise/financial BYOD</a:t>
            </a:r>
          </a:p>
          <a:p>
            <a:pPr marL="767715" lvl="1" indent="-269875">
              <a:defRPr sz="1700"/>
            </a:pPr>
            <a:r>
              <a:rPr lang="en-US" sz="1600" dirty="0"/>
              <a:t>Formal liaisons – </a:t>
            </a:r>
            <a:r>
              <a:rPr lang="en-US" sz="1600" dirty="0">
                <a:solidFill>
                  <a:srgbClr val="0070C0"/>
                </a:solidFill>
              </a:rPr>
              <a:t>ATIS</a:t>
            </a:r>
            <a:r>
              <a:rPr lang="en-US" sz="1600" dirty="0"/>
              <a:t> (5G Security), ETSI (NFV/MEC), Global Platform (TEE and SE)</a:t>
            </a:r>
          </a:p>
          <a:p>
            <a:pPr marL="767715" lvl="1" indent="-269875">
              <a:defRPr sz="1700"/>
            </a:pPr>
            <a:r>
              <a:rPr lang="en-US" sz="1600" dirty="0">
                <a:solidFill>
                  <a:srgbClr val="0070C0"/>
                </a:solidFill>
              </a:rPr>
              <a:t>GP/TCG collaboration – Remote Attestation in IETF RATS WG</a:t>
            </a:r>
          </a:p>
          <a:p>
            <a:pPr marL="767715" lvl="1" indent="-269875">
              <a:defRPr sz="1700"/>
            </a:pPr>
            <a:r>
              <a:rPr lang="en-US" sz="1600" dirty="0"/>
              <a:t>Informal liaisons – 3GPP, ITU-T, </a:t>
            </a:r>
            <a:r>
              <a:rPr lang="en-US" sz="1600" dirty="0">
                <a:solidFill>
                  <a:schemeClr val="tx1"/>
                </a:solidFill>
              </a:rPr>
              <a:t>GSMA, </a:t>
            </a:r>
            <a:r>
              <a:rPr lang="en-US" sz="1600" dirty="0"/>
              <a:t>SAE, IETF TLS, IETF SACM, US NIST</a:t>
            </a:r>
          </a:p>
          <a:p>
            <a:pPr marL="767715" lvl="1" indent="-269875">
              <a:defRPr sz="1700"/>
            </a:pPr>
            <a:r>
              <a:rPr lang="en-US" sz="1600" i="1" dirty="0">
                <a:solidFill>
                  <a:srgbClr val="0070C0"/>
                </a:solidFill>
              </a:rPr>
              <a:t>TCG TMS Use Cases v2 – published September 2018</a:t>
            </a:r>
          </a:p>
          <a:p>
            <a:pPr marL="305608" indent="-264968">
              <a:defRPr sz="1700"/>
            </a:pPr>
            <a:r>
              <a:rPr lang="en-US" b="1" dirty="0"/>
              <a:t>Mobile Platform (MPWG) </a:t>
            </a:r>
            <a:r>
              <a:rPr lang="en-US" dirty="0"/>
              <a:t>– Ira is co-editor</a:t>
            </a:r>
          </a:p>
          <a:p>
            <a:pPr marL="762808" lvl="1" indent="-264968">
              <a:defRPr sz="1700"/>
            </a:pPr>
            <a:r>
              <a:rPr lang="en-US" sz="1600" dirty="0"/>
              <a:t>Scope: mobile phones, tablets, etc.</a:t>
            </a:r>
          </a:p>
          <a:p>
            <a:pPr marL="762808" lvl="1" indent="-264968">
              <a:defRPr sz="1700"/>
            </a:pPr>
            <a:r>
              <a:rPr lang="en-US" sz="1600" dirty="0"/>
              <a:t>Formal liaisons – </a:t>
            </a:r>
            <a:r>
              <a:rPr lang="en-US" sz="1600" dirty="0">
                <a:solidFill>
                  <a:srgbClr val="0070C0"/>
                </a:solidFill>
              </a:rPr>
              <a:t>ATIS</a:t>
            </a:r>
            <a:r>
              <a:rPr lang="en-US" sz="1600" dirty="0"/>
              <a:t> (5G Security), ETSI (NFV/MEC), Global Platform (TEE), </a:t>
            </a:r>
          </a:p>
          <a:p>
            <a:pPr marL="762808" lvl="1" indent="-264968">
              <a:defRPr sz="1700"/>
            </a:pPr>
            <a:r>
              <a:rPr lang="en-US" sz="1600" i="1" dirty="0">
                <a:solidFill>
                  <a:srgbClr val="0070C0"/>
                </a:solidFill>
              </a:rPr>
              <a:t>TCG Runtime Integrity Preservation – public review in Q2 2019?</a:t>
            </a:r>
          </a:p>
          <a:p>
            <a:pPr marL="762808" lvl="1" indent="-264968">
              <a:defRPr sz="1700"/>
            </a:pPr>
            <a:r>
              <a:rPr lang="en-US" sz="1600" i="1" dirty="0">
                <a:solidFill>
                  <a:schemeClr val="tx1"/>
                </a:solidFill>
              </a:rPr>
              <a:t>TCG/GP collaboration – Integrating GP and TCG Security Technologies</a:t>
            </a:r>
          </a:p>
          <a:p>
            <a:pPr marL="362758" indent="-264968">
              <a:defRPr sz="1700"/>
            </a:pPr>
            <a:r>
              <a:rPr lang="en-US" b="1" dirty="0"/>
              <a:t>Recent Specifications</a:t>
            </a:r>
          </a:p>
          <a:p>
            <a:pPr marL="762808" lvl="1" indent="-264968">
              <a:defRPr sz="1700"/>
            </a:pPr>
            <a:r>
              <a:rPr lang="en-US" sz="1600" dirty="0">
                <a:solidFill>
                  <a:srgbClr val="0070C0"/>
                </a:solidFill>
                <a:hlinkClick r:id="rId2"/>
              </a:rPr>
              <a:t>http://www.trustedcomputinggroup.org/resources</a:t>
            </a:r>
            <a:endParaRPr lang="en-US" sz="1600" dirty="0">
              <a:solidFill>
                <a:srgbClr val="0070C0"/>
              </a:solidFill>
            </a:endParaRPr>
          </a:p>
          <a:p>
            <a:pPr marL="762808" lvl="1" indent="-264968">
              <a:defRPr sz="1700"/>
            </a:pPr>
            <a:r>
              <a:rPr lang="en-US" sz="1600" i="1" dirty="0">
                <a:solidFill>
                  <a:srgbClr val="0070C0"/>
                </a:solidFill>
              </a:rPr>
              <a:t>TCG TSS 2.0 TAB and Resource Manager – published April 2019</a:t>
            </a:r>
          </a:p>
          <a:p>
            <a:pPr marL="762808" lvl="1" indent="-264968">
              <a:defRPr sz="1700"/>
            </a:pPr>
            <a:r>
              <a:rPr lang="en-US" sz="1600" i="1" dirty="0">
                <a:solidFill>
                  <a:srgbClr val="0070C0"/>
                </a:solidFill>
              </a:rPr>
              <a:t>TCG TSS 2.0 TPM Command Transmission Interface (TCTI) – published April 2019</a:t>
            </a:r>
          </a:p>
          <a:p>
            <a:pPr marL="762808" lvl="1" indent="-264968">
              <a:defRPr sz="1700"/>
            </a:pPr>
            <a:r>
              <a:rPr lang="en-US" sz="1600" dirty="0">
                <a:solidFill>
                  <a:schemeClr val="tx1"/>
                </a:solidFill>
              </a:rPr>
              <a:t>TCG TSS 2.0 System Level API (SAPI) – public review April 2019</a:t>
            </a:r>
          </a:p>
          <a:p>
            <a:pPr marL="762808" lvl="1" indent="-264968">
              <a:defRPr sz="1700"/>
            </a:pPr>
            <a:r>
              <a:rPr lang="en-US" sz="1600" dirty="0">
                <a:solidFill>
                  <a:schemeClr val="tx1"/>
                </a:solidFill>
              </a:rPr>
              <a:t>TCG TSS 2.0 Enhanced System Level API (ESAPI) – public review April 2019</a:t>
            </a:r>
          </a:p>
          <a:p>
            <a:pPr marL="762808" lvl="1" indent="-264968">
              <a:defRPr sz="1700"/>
            </a:pPr>
            <a:r>
              <a:rPr lang="en-US" sz="1600" dirty="0">
                <a:solidFill>
                  <a:schemeClr val="tx1"/>
                </a:solidFill>
              </a:rPr>
              <a:t>TCG PC Client Device Driver Design Principles for TPM 2.0 – public review February 2019</a:t>
            </a:r>
          </a:p>
          <a:p>
            <a:pPr marL="762808" lvl="1" indent="-264968">
              <a:defRPr sz="1700"/>
            </a:pPr>
            <a:r>
              <a:rPr lang="en-US" sz="1600" dirty="0">
                <a:solidFill>
                  <a:schemeClr val="tx1"/>
                </a:solidFill>
              </a:rPr>
              <a:t>TCG Platform Certificate Profile – public review February 2019</a:t>
            </a:r>
          </a:p>
          <a:p>
            <a:pPr marL="762808" lvl="1" indent="-264968">
              <a:defRPr sz="1700"/>
            </a:pPr>
            <a:r>
              <a:rPr lang="en-US" sz="1600" i="1" dirty="0">
                <a:solidFill>
                  <a:srgbClr val="0070C0"/>
                </a:solidFill>
              </a:rPr>
              <a:t>TCG TPM 2.0 r1.50 – public review January 2019</a:t>
            </a:r>
          </a:p>
          <a:p>
            <a:pPr marL="762808" lvl="1" indent="-264968">
              <a:defRPr sz="1700"/>
            </a:pPr>
            <a:r>
              <a:rPr lang="en-US" sz="1600" dirty="0">
                <a:solidFill>
                  <a:schemeClr val="tx1"/>
                </a:solidFill>
              </a:rPr>
              <a:t>TCG TSS 2.0 Response Code API – public review January 2019</a:t>
            </a:r>
          </a:p>
          <a:p>
            <a:pPr marL="762808" lvl="1" indent="-264968">
              <a:defRPr sz="1700"/>
            </a:pPr>
            <a:r>
              <a:rPr lang="en-US" sz="1600" i="1" dirty="0">
                <a:solidFill>
                  <a:srgbClr val="0070C0"/>
                </a:solidFill>
              </a:rPr>
              <a:t>TCG Trusted Attestation Protocol (TAP) Information Model – public review January 2019</a:t>
            </a:r>
          </a:p>
        </p:txBody>
      </p:sp>
      <p:sp>
        <p:nvSpPr>
          <p:cNvPr id="6" name="Shape 334">
            <a:extLst>
              <a:ext uri="{FF2B5EF4-FFF2-40B4-BE49-F238E27FC236}">
                <a16:creationId xmlns:a16="http://schemas.microsoft.com/office/drawing/2014/main" id="{59A7B54C-A72B-3849-96B2-DB62988CAAD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31</a:t>
            </a:fld>
            <a:endParaRPr/>
          </a:p>
        </p:txBody>
      </p:sp>
    </p:spTree>
    <p:extLst>
      <p:ext uri="{BB962C8B-B14F-4D97-AF65-F5344CB8AC3E}">
        <p14:creationId xmlns:p14="http://schemas.microsoft.com/office/powerpoint/2010/main" val="251460860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800" dirty="0"/>
              <a:t>Internet Engineering Task Force (IETF)</a:t>
            </a:r>
            <a:endParaRPr sz="28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70000" lnSpcReduction="20000"/>
          </a:bodyPr>
          <a:lstStyle/>
          <a:p>
            <a:pPr marL="305608" indent="-264968">
              <a:defRPr sz="1700"/>
            </a:pPr>
            <a:r>
              <a:rPr lang="en-US" b="1" dirty="0"/>
              <a:t>Next IETF Members Meetings</a:t>
            </a:r>
            <a:endParaRPr lang="en-US" sz="1500" dirty="0"/>
          </a:p>
          <a:p>
            <a:pPr marL="767715" lvl="1" indent="-269875">
              <a:defRPr sz="1700"/>
            </a:pPr>
            <a:r>
              <a:rPr lang="en-US" sz="1500" dirty="0"/>
              <a:t>IETF 105 – 20-26 July 2019 – Montreal, Canada – Ira to call in</a:t>
            </a:r>
          </a:p>
          <a:p>
            <a:pPr marL="767715" lvl="1" indent="-269875">
              <a:defRPr sz="1700"/>
            </a:pPr>
            <a:r>
              <a:rPr lang="en-US" sz="1500" dirty="0"/>
              <a:t>IETF 106 – 16-22 November 2019 – Singapore – Ira to call in</a:t>
            </a:r>
          </a:p>
          <a:p>
            <a:pPr marL="305608" indent="-264968">
              <a:defRPr sz="1700"/>
            </a:pPr>
            <a:r>
              <a:rPr lang="en-US" b="1" dirty="0"/>
              <a:t>Transport Layer Security (TLS)</a:t>
            </a:r>
            <a:endParaRPr lang="en-US" sz="1600" dirty="0"/>
          </a:p>
          <a:p>
            <a:pPr marL="767715" lvl="1" indent="-269875">
              <a:defRPr sz="1700"/>
            </a:pPr>
            <a:r>
              <a:rPr lang="en-US" sz="1500" dirty="0"/>
              <a:t>TLS/1.3 – RFC 8446 – August 2018</a:t>
            </a:r>
            <a:br>
              <a:rPr lang="en-US" sz="1500" dirty="0"/>
            </a:br>
            <a:r>
              <a:rPr lang="en-US" sz="1500" dirty="0">
                <a:hlinkClick r:id="rId2"/>
              </a:rPr>
              <a:t>https://tools.ietf.org/html/rfc8446</a:t>
            </a:r>
            <a:endParaRPr lang="en-US" sz="1500" dirty="0"/>
          </a:p>
          <a:p>
            <a:pPr marL="767715" lvl="1" indent="-269875">
              <a:defRPr sz="1700"/>
            </a:pPr>
            <a:r>
              <a:rPr lang="en-US" sz="1500" dirty="0"/>
              <a:t>DTLS/1.3 – draft-31 – March 2019 – waiting for interoperability reports</a:t>
            </a:r>
            <a:br>
              <a:rPr lang="en-US" sz="1500" dirty="0"/>
            </a:br>
            <a:r>
              <a:rPr lang="en-US" sz="1500" dirty="0"/>
              <a:t> </a:t>
            </a:r>
            <a:r>
              <a:rPr lang="en-US" sz="1500" dirty="0">
                <a:hlinkClick r:id="rId3"/>
              </a:rPr>
              <a:t>https://datatracker.ietf.org/doc/draft-ietf-tls-dtls13/</a:t>
            </a:r>
            <a:endParaRPr lang="en-US" sz="1500" dirty="0"/>
          </a:p>
          <a:p>
            <a:pPr marL="367665" indent="-269875">
              <a:defRPr sz="1700"/>
            </a:pPr>
            <a:r>
              <a:rPr lang="en-US" sz="1700" b="1" dirty="0"/>
              <a:t>Security Automation and Continuous Monitoring (SACM)</a:t>
            </a:r>
          </a:p>
          <a:p>
            <a:pPr marL="767715" lvl="1" indent="-269875">
              <a:defRPr sz="1700"/>
            </a:pPr>
            <a:r>
              <a:rPr lang="en-US" sz="1500" dirty="0"/>
              <a:t>SACM Endpoint Posture Collection Profile – draft-04 – February 2019</a:t>
            </a:r>
            <a:br>
              <a:rPr lang="en-US" sz="1500" dirty="0"/>
            </a:br>
            <a:r>
              <a:rPr lang="en-US" sz="1500" dirty="0">
                <a:hlinkClick r:id="rId4"/>
              </a:rPr>
              <a:t>https://datatracker.ietf.org/doc/draft-ietf-sacm-ecp/</a:t>
            </a:r>
            <a:endParaRPr lang="en-US" sz="1500" dirty="0"/>
          </a:p>
          <a:p>
            <a:pPr marL="767715" lvl="1" indent="-269875">
              <a:defRPr sz="1700"/>
            </a:pPr>
            <a:r>
              <a:rPr lang="en-US" sz="1500" dirty="0"/>
              <a:t>SACM Architecture – draft-01 – February 2019</a:t>
            </a:r>
            <a:br>
              <a:rPr lang="en-US" sz="1500" dirty="0"/>
            </a:br>
            <a:r>
              <a:rPr lang="en-US" sz="1500" dirty="0">
                <a:hlinkClick r:id="rId5"/>
              </a:rPr>
              <a:t>https://datatracker.ietf.org/doc/draft-ietf-sacm-arch/</a:t>
            </a:r>
            <a:endParaRPr lang="en-US" sz="1500" dirty="0"/>
          </a:p>
          <a:p>
            <a:pPr marL="767715" lvl="1" indent="-269875">
              <a:defRPr sz="1700"/>
            </a:pPr>
            <a:r>
              <a:rPr lang="en-US" sz="1500" dirty="0"/>
              <a:t>Concise Software Identifiers – draft-07 – October 2018</a:t>
            </a:r>
            <a:br>
              <a:rPr lang="en-US" sz="1500" dirty="0"/>
            </a:br>
            <a:r>
              <a:rPr lang="en-US" sz="1500" dirty="0">
                <a:hlinkClick r:id="rId6"/>
              </a:rPr>
              <a:t>https://datatracker.ietf.org/doc/draft-ietf-sacm-coswid/</a:t>
            </a:r>
            <a:endParaRPr lang="en-US" sz="1500" dirty="0"/>
          </a:p>
          <a:p>
            <a:pPr marL="305608" indent="-264968">
              <a:defRPr sz="1700"/>
            </a:pPr>
            <a:r>
              <a:rPr lang="en-US" sz="1700" b="1" dirty="0"/>
              <a:t>Concise Binary Object Representation (CBOR)</a:t>
            </a:r>
            <a:endParaRPr lang="en-US" sz="1700" dirty="0"/>
          </a:p>
          <a:p>
            <a:pPr marL="762808" lvl="1" indent="-264968">
              <a:defRPr sz="1700"/>
            </a:pPr>
            <a:r>
              <a:rPr lang="en-US" sz="1500" dirty="0"/>
              <a:t>Concise Binary Object Representation (CBOR) – draft-05 – January 2019</a:t>
            </a:r>
            <a:br>
              <a:rPr lang="en-US" sz="1500" dirty="0"/>
            </a:br>
            <a:r>
              <a:rPr lang="en-US" sz="1500" dirty="0">
                <a:hlinkClick r:id="rId7"/>
              </a:rPr>
              <a:t>https://datatracker.ietf.org/doc/draft-ietf-cbor-7049bis/</a:t>
            </a:r>
            <a:endParaRPr lang="en-US" sz="1500" dirty="0"/>
          </a:p>
          <a:p>
            <a:pPr marL="762808" lvl="1" indent="-264968">
              <a:defRPr sz="1700"/>
            </a:pPr>
            <a:r>
              <a:rPr lang="en-US" sz="1500" dirty="0"/>
              <a:t>Concise Data Definition </a:t>
            </a:r>
            <a:r>
              <a:rPr lang="en-US" sz="1500" dirty="0" err="1"/>
              <a:t>Danguage</a:t>
            </a:r>
            <a:r>
              <a:rPr lang="en-US" sz="1500" dirty="0"/>
              <a:t> (CDDL) – draft-08 – March 2019 – in RFC Editor’s queue</a:t>
            </a:r>
            <a:br>
              <a:rPr lang="en-US" sz="1500" dirty="0"/>
            </a:br>
            <a:r>
              <a:rPr lang="en-US" sz="1500" dirty="0">
                <a:hlinkClick r:id="rId8"/>
              </a:rPr>
              <a:t>https://datatracker.ietf.org/doc/draft-ietf-cbor-cddl</a:t>
            </a:r>
            <a:r>
              <a:rPr lang="en-US" sz="1500" dirty="0"/>
              <a:t> - JSON/CBOR schema</a:t>
            </a:r>
          </a:p>
          <a:p>
            <a:pPr marL="362758" indent="-264968">
              <a:defRPr sz="1700"/>
            </a:pPr>
            <a:r>
              <a:rPr lang="en-US" sz="1700" b="1" dirty="0"/>
              <a:t>Remote </a:t>
            </a:r>
            <a:r>
              <a:rPr lang="en-US" sz="1700" b="1" dirty="0" err="1"/>
              <a:t>ATtestation</a:t>
            </a:r>
            <a:r>
              <a:rPr lang="en-US" sz="1700" b="1" dirty="0"/>
              <a:t> </a:t>
            </a:r>
            <a:r>
              <a:rPr lang="en-US" sz="1700" b="1" dirty="0" err="1"/>
              <a:t>ProcedureS</a:t>
            </a:r>
            <a:r>
              <a:rPr lang="en-US" sz="1700" b="1" dirty="0"/>
              <a:t> (RATS)</a:t>
            </a:r>
          </a:p>
          <a:p>
            <a:pPr marL="762808" lvl="1" indent="-264968">
              <a:defRPr sz="1700"/>
            </a:pPr>
            <a:r>
              <a:rPr lang="en-US" sz="1500" dirty="0"/>
              <a:t>Architecture and Reference Terminology for RATS – draft-01 – March 2019</a:t>
            </a:r>
            <a:br>
              <a:rPr lang="en-US" sz="1500" dirty="0"/>
            </a:br>
            <a:r>
              <a:rPr lang="en-US" sz="1500" dirty="0"/>
              <a:t> </a:t>
            </a:r>
            <a:r>
              <a:rPr lang="en-US" sz="1500" dirty="0">
                <a:hlinkClick r:id="rId9"/>
              </a:rPr>
              <a:t>https://datatracker.ietf.org/doc/draft-birkholz-rats-architecture/</a:t>
            </a:r>
            <a:endParaRPr lang="en-US" sz="1500" dirty="0"/>
          </a:p>
          <a:p>
            <a:pPr marL="762808" lvl="1" indent="-264968">
              <a:defRPr sz="1700"/>
            </a:pPr>
            <a:r>
              <a:rPr lang="en-US" sz="1500" dirty="0"/>
              <a:t>Time-Based </a:t>
            </a:r>
            <a:r>
              <a:rPr lang="en-US" sz="1500" dirty="0" err="1"/>
              <a:t>Uni</a:t>
            </a:r>
            <a:r>
              <a:rPr lang="en-US" sz="1500" dirty="0"/>
              <a:t>-Directional Attestation – draft-00 – March 2019</a:t>
            </a:r>
            <a:br>
              <a:rPr lang="en-US" sz="1500" dirty="0"/>
            </a:br>
            <a:r>
              <a:rPr lang="en-US" sz="1500" dirty="0"/>
              <a:t> </a:t>
            </a:r>
            <a:r>
              <a:rPr lang="en-US" sz="1500" dirty="0">
                <a:hlinkClick r:id="rId10"/>
              </a:rPr>
              <a:t>https://datatracker.ietf.org/doc/draft-birkholz-rats-tuda/</a:t>
            </a:r>
            <a:endParaRPr lang="en-US" sz="1500" dirty="0"/>
          </a:p>
          <a:p>
            <a:pPr marL="362758" indent="-264968">
              <a:defRPr sz="1700"/>
            </a:pPr>
            <a:r>
              <a:rPr lang="en-US" sz="1700" b="1" dirty="0"/>
              <a:t>IRTF Crypto Forum Research Group (CFRG) </a:t>
            </a:r>
            <a:r>
              <a:rPr lang="en-US" sz="1700" dirty="0"/>
              <a:t>– future algorithms</a:t>
            </a:r>
          </a:p>
          <a:p>
            <a:pPr marL="762808" lvl="1" indent="-264968">
              <a:defRPr sz="1700"/>
            </a:pPr>
            <a:r>
              <a:rPr lang="en-US" sz="1500" dirty="0"/>
              <a:t>Re-keying Mechanisms for Symmetric Keys – draft-15 – March 2019 – fundamental</a:t>
            </a:r>
            <a:br>
              <a:rPr lang="en-US" sz="1500" dirty="0"/>
            </a:br>
            <a:r>
              <a:rPr lang="en-US" sz="1500" dirty="0">
                <a:hlinkClick r:id="rId11"/>
              </a:rPr>
              <a:t>https://datatracker.ietf.org/doc/draft-irtf-cfrg-re-keying/</a:t>
            </a:r>
            <a:endParaRPr lang="en-US" sz="1500" dirty="0"/>
          </a:p>
          <a:p>
            <a:pPr marL="762808" lvl="1" indent="-264968">
              <a:defRPr sz="1700"/>
            </a:pPr>
            <a:r>
              <a:rPr lang="en-US" sz="1500" dirty="0"/>
              <a:t>Randomness Improvements for Security Protocols – draft-04 – March 2019 – fundamental</a:t>
            </a:r>
            <a:br>
              <a:rPr lang="en-US" sz="1500" dirty="0"/>
            </a:br>
            <a:r>
              <a:rPr lang="en-US" sz="1500" dirty="0">
                <a:hlinkClick r:id="rId12"/>
              </a:rPr>
              <a:t>https://datatracker.ietf.org/doc/draft-irtf-cfrg-randomness-improvements/</a:t>
            </a:r>
            <a:endParaRPr lang="en-US" sz="1500"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32</a:t>
            </a:fld>
            <a:endParaRPr/>
          </a:p>
        </p:txBody>
      </p:sp>
    </p:spTree>
    <p:extLst>
      <p:ext uri="{BB962C8B-B14F-4D97-AF65-F5344CB8AC3E}">
        <p14:creationId xmlns:p14="http://schemas.microsoft.com/office/powerpoint/2010/main" val="52014431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fontScale="92500" lnSpcReduction="10000"/>
          </a:bodyPr>
          <a:lstStyle/>
          <a:p>
            <a:pPr>
              <a:buFont typeface="Arial" pitchFamily="34" charset="0"/>
              <a:buChar char="•"/>
            </a:pPr>
            <a:r>
              <a:rPr lang="en-US" dirty="0"/>
              <a:t>Linux Foundation OP Google Summer of Code 2018</a:t>
            </a:r>
          </a:p>
          <a:p>
            <a:pPr lvl="1">
              <a:buFont typeface="Arial" pitchFamily="34" charset="0"/>
              <a:buChar char="•"/>
            </a:pPr>
            <a:r>
              <a:rPr lang="en-US" dirty="0"/>
              <a:t>Lots of good work and contributions to PWG's GitHub projects</a:t>
            </a:r>
          </a:p>
          <a:p>
            <a:pPr lvl="1">
              <a:buFont typeface="Arial" pitchFamily="34" charset="0"/>
              <a:buChar char="•"/>
            </a:pPr>
            <a:r>
              <a:rPr lang="en-US" dirty="0"/>
              <a:t>Close reading of a number of PWG specs revealed additional errata – now in progress for several PWG specs</a:t>
            </a:r>
          </a:p>
          <a:p>
            <a:pPr lvl="1">
              <a:buFont typeface="Arial" pitchFamily="34" charset="0"/>
              <a:buChar char="•"/>
            </a:pPr>
            <a:r>
              <a:rPr lang="en-US" dirty="0"/>
              <a:t>Thanks to Linux </a:t>
            </a:r>
            <a:r>
              <a:rPr lang="en-US" dirty="0" err="1"/>
              <a:t>OpenPrinting</a:t>
            </a:r>
            <a:r>
              <a:rPr lang="en-US" dirty="0"/>
              <a:t> coordinators, mentors, and all the students for your hard work and contributions!</a:t>
            </a:r>
          </a:p>
          <a:p>
            <a:pPr>
              <a:buFont typeface="Arial" pitchFamily="34" charset="0"/>
              <a:buChar char="•"/>
            </a:pPr>
            <a:r>
              <a:rPr lang="en-US" dirty="0"/>
              <a:t>Linux Foundation OP Website Renovation – ongoing</a:t>
            </a:r>
          </a:p>
          <a:p>
            <a:pPr lvl="1">
              <a:buFont typeface="Arial" pitchFamily="34" charset="0"/>
              <a:buChar char="•"/>
            </a:pPr>
            <a:r>
              <a:rPr lang="en-US" dirty="0" err="1"/>
              <a:t>Aveek</a:t>
            </a:r>
            <a:r>
              <a:rPr lang="en-US" dirty="0"/>
              <a:t> and Till found GSoC 2017/2018 students to do the work</a:t>
            </a:r>
          </a:p>
          <a:p>
            <a:pPr lvl="1">
              <a:buFont typeface="Arial" pitchFamily="34" charset="0"/>
              <a:buChar char="•"/>
            </a:pPr>
            <a:r>
              <a:rPr lang="en-US" dirty="0"/>
              <a:t>Changed from WordPress to Jekyll (used by Mike for years)</a:t>
            </a:r>
          </a:p>
          <a:p>
            <a:pPr lvl="1">
              <a:buFont typeface="Arial" pitchFamily="34" charset="0"/>
              <a:buChar char="•"/>
            </a:pPr>
            <a:r>
              <a:rPr lang="en-US" dirty="0"/>
              <a:t>Driverless Printing page describes IPP Everywhere™ and displays the PWG IPP Everywhere™ logo</a:t>
            </a:r>
          </a:p>
          <a:p>
            <a:pPr>
              <a:buFont typeface="Arial" pitchFamily="34" charset="0"/>
              <a:buChar char="•"/>
            </a:pPr>
            <a:r>
              <a:rPr lang="en-US" dirty="0"/>
              <a:t>Linux Foundation OP Google Summer of Code 2019 – tasks</a:t>
            </a:r>
          </a:p>
          <a:p>
            <a:pPr lvl="1">
              <a:buFont typeface="Arial" pitchFamily="34" charset="0"/>
              <a:buChar char="•"/>
            </a:pPr>
            <a:r>
              <a:rPr lang="en-US" dirty="0"/>
              <a:t>Test scripts for </a:t>
            </a:r>
            <a:r>
              <a:rPr lang="en-US" dirty="0" err="1"/>
              <a:t>ipptool</a:t>
            </a:r>
            <a:r>
              <a:rPr lang="en-US" dirty="0"/>
              <a:t> for IPP System Service</a:t>
            </a:r>
          </a:p>
          <a:p>
            <a:pPr lvl="1">
              <a:buFont typeface="Arial" pitchFamily="34" charset="0"/>
              <a:buChar char="•"/>
            </a:pPr>
            <a:r>
              <a:rPr lang="en-US" dirty="0"/>
              <a:t>Test scripts for </a:t>
            </a:r>
            <a:r>
              <a:rPr lang="en-US" dirty="0" err="1"/>
              <a:t>ipptool</a:t>
            </a:r>
            <a:r>
              <a:rPr lang="en-US" dirty="0"/>
              <a:t> for IPP Errata specs</a:t>
            </a:r>
          </a:p>
          <a:p>
            <a:pPr lvl="1">
              <a:buFont typeface="Arial" pitchFamily="34" charset="0"/>
              <a:buChar char="•"/>
            </a:pPr>
            <a:r>
              <a:rPr lang="en-US" dirty="0"/>
              <a:t>Generic Framework: Printer Application from Legacy Driver</a:t>
            </a:r>
          </a:p>
          <a:p>
            <a:pPr lvl="1">
              <a:buFont typeface="Arial" pitchFamily="34" charset="0"/>
              <a:buChar char="•"/>
            </a:pPr>
            <a:r>
              <a:rPr lang="en-US" dirty="0"/>
              <a:t>Improve the </a:t>
            </a:r>
            <a:r>
              <a:rPr lang="en-US" dirty="0" err="1"/>
              <a:t>pdftoraster</a:t>
            </a:r>
            <a:r>
              <a:rPr lang="en-US" dirty="0"/>
              <a:t> filter</a:t>
            </a:r>
          </a:p>
          <a:p>
            <a:pPr lvl="1">
              <a:buFont typeface="Arial" pitchFamily="34" charset="0"/>
              <a:buChar char="•"/>
            </a:pPr>
            <a:r>
              <a:rPr lang="en-US" dirty="0"/>
              <a:t>Turn </a:t>
            </a:r>
            <a:r>
              <a:rPr lang="en-US" dirty="0" err="1"/>
              <a:t>scp</a:t>
            </a:r>
            <a:r>
              <a:rPr lang="en-US" dirty="0"/>
              <a:t>-</a:t>
            </a:r>
            <a:r>
              <a:rPr lang="en-US" dirty="0" err="1"/>
              <a:t>dbus</a:t>
            </a:r>
            <a:r>
              <a:rPr lang="en-US" dirty="0"/>
              <a:t>-service of system-</a:t>
            </a:r>
            <a:r>
              <a:rPr lang="en-US" dirty="0" err="1"/>
              <a:t>config</a:t>
            </a:r>
            <a:r>
              <a:rPr lang="en-US"/>
              <a:t>-printer </a:t>
            </a:r>
            <a:r>
              <a:rPr lang="en-US" dirty="0"/>
              <a:t>into C</a:t>
            </a:r>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33</a:t>
            </a:fld>
            <a:endParaRPr/>
          </a:p>
        </p:txBody>
      </p:sp>
    </p:spTree>
    <p:extLst>
      <p:ext uri="{BB962C8B-B14F-4D97-AF65-F5344CB8AC3E}">
        <p14:creationId xmlns:p14="http://schemas.microsoft.com/office/powerpoint/2010/main" val="143748435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the PWG : Jeremy Reitz (Xerox)</a:t>
            </a:r>
          </a:p>
          <a:p>
            <a:endParaRPr lang="en-US" dirty="0"/>
          </a:p>
          <a:p>
            <a:r>
              <a:rPr lang="en-US" dirty="0"/>
              <a:t>Mopria Alliance 2018 Overview Presentation</a:t>
            </a:r>
          </a:p>
          <a:p>
            <a:pPr lvl="1"/>
            <a:r>
              <a:rPr lang="en-US" dirty="0">
                <a:hlinkClick r:id="rId2"/>
              </a:rPr>
              <a:t>https://ftp.pwg.org/pub/pwg/liaison/mopria/Mopria-Alliance-October-2018.pdf</a:t>
            </a:r>
            <a:r>
              <a:rPr lang="en-US" dirty="0"/>
              <a:t> </a:t>
            </a:r>
          </a:p>
          <a:p>
            <a:endParaRPr lang="en-US" dirty="0"/>
          </a:p>
          <a:p>
            <a:r>
              <a:rPr lang="en-US" dirty="0"/>
              <a:t>Engaged with PWG in discussions on the fate of the IPP "document-format-details" attribute</a:t>
            </a:r>
          </a:p>
          <a:p>
            <a:endParaRPr lang="en-US" dirty="0"/>
          </a:p>
          <a:p>
            <a:r>
              <a:rPr lang="en-US" dirty="0"/>
              <a:t>No other updates.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34</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3MF Consortium</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PWG / 3MF Consortium Liaison signed March 26, 2019</a:t>
            </a:r>
          </a:p>
          <a:p>
            <a:endParaRPr lang="en-US" dirty="0"/>
          </a:p>
          <a:p>
            <a:r>
              <a:rPr lang="en-US" dirty="0"/>
              <a:t>Coordinated joint press release pending</a:t>
            </a:r>
          </a:p>
          <a:p>
            <a:endParaRPr lang="en-US" dirty="0"/>
          </a:p>
          <a:p>
            <a:r>
              <a:rPr lang="en-US" dirty="0"/>
              <a:t>Discussing further collaboration</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35</a:t>
            </a:fld>
            <a:endParaRPr/>
          </a:p>
        </p:txBody>
      </p:sp>
    </p:spTree>
    <p:extLst>
      <p:ext uri="{BB962C8B-B14F-4D97-AF65-F5344CB8AC3E}">
        <p14:creationId xmlns:p14="http://schemas.microsoft.com/office/powerpoint/2010/main" val="216526229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p:nvPr/>
        </p:nvSpPr>
        <p:spPr>
          <a:xfrm>
            <a:off x="127000" y="6661796"/>
            <a:ext cx="84836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2019 The Printer Working Group</a:t>
            </a:r>
            <a:r>
              <a:rPr dirty="0"/>
              <a:t>. All rights reserved. The IPP Everywhere and PWG logos are registered trademarks of the IEEE-ISTO.</a:t>
            </a:r>
          </a:p>
        </p:txBody>
      </p:sp>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dirty="0"/>
              <a:t>America Makes &amp; ANSI Additive Manufacturing Standardization Collaborative (AMSC) - </a:t>
            </a:r>
          </a:p>
          <a:p>
            <a:pPr lvl="1"/>
            <a:r>
              <a:rPr lang="en-US" u="sng" dirty="0">
                <a:hlinkClick r:id="rId2"/>
              </a:rPr>
              <a:t>www.ansi.org/standards_activities/standards_boards_panels/amsc/Default?menuid=3</a:t>
            </a:r>
            <a:r>
              <a:rPr lang="en-US" u="sng" dirty="0"/>
              <a:t>.</a:t>
            </a:r>
            <a:r>
              <a:rPr lang="en-US" dirty="0"/>
              <a:t> The IEEE-ISTO Printer Working Group is participating in the AMSC initiative.</a:t>
            </a:r>
          </a:p>
          <a:p>
            <a:r>
              <a:rPr lang="en-US" dirty="0"/>
              <a:t>ISO/IEC JTC 1 WG 12 3D Printing and Scanning </a:t>
            </a:r>
            <a:r>
              <a:rPr lang="en-US" dirty="0" err="1"/>
              <a:t>eCommittee</a:t>
            </a:r>
            <a:endParaRPr lang="en-US" dirty="0"/>
          </a:p>
          <a:p>
            <a:pPr lvl="1"/>
            <a:r>
              <a:rPr lang="en-US" u="sng" dirty="0">
                <a:hlinkClick r:id="rId3"/>
              </a:rPr>
              <a:t>https://isotc.iso.org/livelink/livelink?func=ll&amp;objId=19905763&amp;objAction=browse&amp;viewType=1</a:t>
            </a:r>
            <a:r>
              <a:rPr lang="en-US" u="sng" dirty="0"/>
              <a:t> </a:t>
            </a:r>
            <a:r>
              <a:rPr lang="en-US" dirty="0"/>
              <a:t>The IEEE-ISTO Printer Working Group is participating in the ISO initiative via the INCITS Ad Hoc.</a:t>
            </a:r>
          </a:p>
          <a:p>
            <a:r>
              <a:rPr lang="da-DK" dirty="0"/>
              <a:t>Society of Manufacturing Engineers (iRAMP)</a:t>
            </a:r>
          </a:p>
          <a:p>
            <a:pPr lvl="1"/>
            <a:r>
              <a:rPr lang="en-US" dirty="0"/>
              <a:t>Interactive Rapid Additive Manufacturing Portal –  </a:t>
            </a:r>
            <a:r>
              <a:rPr lang="da-DK" u="sng" dirty="0">
                <a:hlinkClick r:id="rId4"/>
              </a:rPr>
              <a:t>www.sme.org/iramp/</a:t>
            </a:r>
          </a:p>
          <a:p>
            <a:r>
              <a:rPr lang="da-DK" dirty="0"/>
              <a:t>3D PDF Consortium</a:t>
            </a:r>
          </a:p>
          <a:p>
            <a:pPr lvl="1"/>
            <a:r>
              <a:rPr lang="da-DK" u="sng" dirty="0">
                <a:hlinkClick r:id="rId4"/>
              </a:rPr>
              <a:t>www.3dpdfconsortium.org</a:t>
            </a: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361255975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37</a:t>
            </a:fld>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August 28-29: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r>
              <a:rPr lang="en-US" sz="2000" dirty="0">
                <a:solidFill>
                  <a:srgbClr val="FF0000"/>
                </a:solidFill>
              </a:rPr>
              <a:t>Any companies willing to host, please contact </a:t>
            </a:r>
            <a:r>
              <a:rPr lang="en-US" sz="2000" dirty="0">
                <a:solidFill>
                  <a:srgbClr val="FF0000"/>
                </a:solidFill>
                <a:hlinkClick r:id="rId5"/>
              </a:rPr>
              <a:t>chair@pwg.org</a:t>
            </a:r>
            <a:r>
              <a:rPr lang="en-US" sz="2000" dirty="0">
                <a:solidFill>
                  <a:srgbClr val="FF0000"/>
                </a:solidFill>
              </a:rPr>
              <a:t> </a:t>
            </a: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38</a:t>
            </a:fld>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9A0B62-E686-9D44-AA6F-E349183855E5}"/>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1803576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lstStyle/>
          <a:p>
            <a:r>
              <a:rPr lang="en-US" dirty="0"/>
              <a:t>"This meeting is being held in accordance with the PWG Intellectual Property Policy"</a:t>
            </a:r>
          </a:p>
          <a:p>
            <a:pPr lvl="1"/>
            <a:r>
              <a:rPr lang="en-US" dirty="0"/>
              <a:t>https://</a:t>
            </a:r>
            <a:r>
              <a:rPr lang="en-US" dirty="0" err="1"/>
              <a:t>www.pwg.org</a:t>
            </a:r>
            <a:r>
              <a:rPr lang="en-US" dirty="0"/>
              <a:t>/chair/</a:t>
            </a:r>
            <a:r>
              <a:rPr lang="en-US" dirty="0" err="1"/>
              <a:t>membership_docs</a:t>
            </a:r>
            <a:r>
              <a:rPr lang="en-US" dirty="0"/>
              <a:t>/</a:t>
            </a:r>
            <a:r>
              <a:rPr lang="en-US" dirty="0" err="1"/>
              <a:t>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p:txBody>
      </p:sp>
      <p:sp>
        <p:nvSpPr>
          <p:cNvPr id="100" name="Shape 100"/>
          <p:cNvSpPr>
            <a:spLocks noGrp="1"/>
          </p:cNvSpPr>
          <p:nvPr>
            <p:ph type="title"/>
          </p:nvPr>
        </p:nvSpPr>
        <p:spPr>
          <a:prstGeom prst="rect">
            <a:avLst/>
          </a:prstGeom>
        </p:spPr>
        <p:txBody>
          <a:bodyPr/>
          <a:lstStyle/>
          <a:p>
            <a:r>
              <a:rPr dirty="0"/>
              <a:t>PWG </a:t>
            </a:r>
            <a:r>
              <a:rPr lang="en-US" dirty="0"/>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t>Purpose:</a:t>
            </a:r>
          </a:p>
          <a:p>
            <a:pPr lvl="1"/>
            <a:r>
              <a:rPr lang="en-US" dirty="0"/>
              <a:t>A document that describes the PWG's core tenets and design principles that guide the design and creation of its IPP, Semantic Model, MIBs, and other technologies</a:t>
            </a:r>
          </a:p>
          <a:p>
            <a:pPr lvl="1"/>
            <a:endParaRPr lang="en-US" dirty="0"/>
          </a:p>
          <a:p>
            <a:r>
              <a:rPr lang="en-US" dirty="0"/>
              <a:t>Scope / Topics to be Covered:</a:t>
            </a:r>
          </a:p>
          <a:p>
            <a:pPr lvl="1"/>
            <a:r>
              <a:rPr lang="en-US" sz="1600" dirty="0"/>
              <a:t>IPP</a:t>
            </a:r>
          </a:p>
          <a:p>
            <a:pPr lvl="2"/>
            <a:r>
              <a:rPr lang="en-US" sz="1600" dirty="0"/>
              <a:t>Late binding principle</a:t>
            </a:r>
          </a:p>
          <a:p>
            <a:pPr lvl="2"/>
            <a:r>
              <a:rPr lang="en-US" sz="1600" dirty="0"/>
              <a:t>Intent vs. process for Job fidelity</a:t>
            </a:r>
          </a:p>
          <a:p>
            <a:pPr lvl="2"/>
            <a:r>
              <a:rPr lang="en-US" sz="1600" dirty="0"/>
              <a:t>Value of separating Job attributes from Document content</a:t>
            </a:r>
          </a:p>
          <a:p>
            <a:pPr lvl="2"/>
            <a:r>
              <a:rPr lang="en-US" sz="1600" dirty="0"/>
              <a:t>IPP attribute types and design patterns</a:t>
            </a:r>
          </a:p>
          <a:p>
            <a:pPr lvl="3"/>
            <a:r>
              <a:rPr lang="en-US" sz="1200" dirty="0"/>
              <a:t>Printer Status vs. Printer Description</a:t>
            </a:r>
          </a:p>
          <a:p>
            <a:pPr lvl="3"/>
            <a:r>
              <a:rPr lang="en-US" sz="1200" dirty="0"/>
              <a:t>xxx / xxx-supported / xxx-default vs. xxx / xxx-configured / xxx-supported</a:t>
            </a:r>
          </a:p>
          <a:p>
            <a:pPr lvl="3"/>
            <a:r>
              <a:rPr lang="en-US" sz="1200" dirty="0"/>
              <a:t>Collections vs. textual encoding of MIB sequences ("printer-finisher")</a:t>
            </a:r>
          </a:p>
          <a:p>
            <a:pPr lvl="1"/>
            <a:endParaRPr lang="en-US" sz="1600" dirty="0"/>
          </a:p>
          <a:p>
            <a:pPr lvl="1"/>
            <a:r>
              <a:rPr lang="en-US" sz="1600" dirty="0"/>
              <a:t>Semantic Model</a:t>
            </a:r>
          </a:p>
          <a:p>
            <a:pPr lvl="2"/>
            <a:r>
              <a:rPr lang="en-US" sz="1600" dirty="0"/>
              <a:t>Creates comprehensible view of the elements in an Imaging System,  allowing better communication with other standards organizations dealing with related matters.  </a:t>
            </a:r>
          </a:p>
          <a:p>
            <a:pPr lvl="2"/>
            <a:r>
              <a:rPr lang="en-US" sz="1600" dirty="0"/>
              <a:t>Presents the basic features necessary in communicating with imaging services, independent of the protocols used in that communication</a:t>
            </a:r>
          </a:p>
          <a:p>
            <a:pPr lvl="2"/>
            <a:r>
              <a:rPr lang="en-US" sz="1600" dirty="0"/>
              <a:t>Allows exploitation of the inherent parallelism between different types of imaging services (Print, Scan, Fax, etc.)</a:t>
            </a:r>
          </a:p>
        </p:txBody>
      </p:sp>
      <p:sp>
        <p:nvSpPr>
          <p:cNvPr id="2" name="Title 1"/>
          <p:cNvSpPr>
            <a:spLocks noGrp="1"/>
          </p:cNvSpPr>
          <p:nvPr>
            <p:ph type="title"/>
          </p:nvPr>
        </p:nvSpPr>
        <p:spPr/>
        <p:txBody>
          <a:bodyPr/>
          <a:lstStyle/>
          <a:p>
            <a:r>
              <a:rPr lang="en-US" dirty="0"/>
              <a:t>PWG Design Principles Whitepaper</a:t>
            </a:r>
          </a:p>
        </p:txBody>
      </p:sp>
      <p:sp>
        <p:nvSpPr>
          <p:cNvPr id="4" name="Shape 334">
            <a:extLst>
              <a:ext uri="{FF2B5EF4-FFF2-40B4-BE49-F238E27FC236}">
                <a16:creationId xmlns:a16="http://schemas.microsoft.com/office/drawing/2014/main" id="{35191DEA-33EC-334A-9C03-F5CC51F8A02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40</a:t>
            </a:fld>
            <a:endParaRPr/>
          </a:p>
        </p:txBody>
      </p:sp>
    </p:spTree>
    <p:extLst>
      <p:ext uri="{BB962C8B-B14F-4D97-AF65-F5344CB8AC3E}">
        <p14:creationId xmlns:p14="http://schemas.microsoft.com/office/powerpoint/2010/main" val="133299910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US" dirty="0"/>
              <a:t>Original notion: Update existing Process 3.0 to merge in subsequently published PWG process documents</a:t>
            </a:r>
          </a:p>
          <a:p>
            <a:pPr lvl="1"/>
            <a:r>
              <a:rPr lang="en-US" sz="1200" dirty="0">
                <a:solidFill>
                  <a:srgbClr val="FF0000"/>
                </a:solidFill>
              </a:rPr>
              <a:t>pwg-policy-call-for-obj-last-call-formal-vote-draft-2.txt (draft)</a:t>
            </a:r>
          </a:p>
          <a:p>
            <a:pPr lvl="1"/>
            <a:r>
              <a:rPr lang="en-US" sz="1200" dirty="0" err="1"/>
              <a:t>ipp</a:t>
            </a:r>
            <a:r>
              <a:rPr lang="en-US" sz="1200" dirty="0"/>
              <a:t>-registry-</a:t>
            </a:r>
            <a:r>
              <a:rPr lang="en-US" sz="1200" dirty="0" err="1"/>
              <a:t>policy.txt</a:t>
            </a:r>
            <a:endParaRPr lang="en-US" sz="1200" dirty="0"/>
          </a:p>
          <a:p>
            <a:pPr lvl="1"/>
            <a:r>
              <a:rPr lang="en-US" sz="1200" dirty="0"/>
              <a:t>pwg-billing-policy-20141001.txt</a:t>
            </a:r>
          </a:p>
          <a:p>
            <a:pPr lvl="1"/>
            <a:r>
              <a:rPr lang="en-US" sz="1200" dirty="0"/>
              <a:t>pwg-white-policy-20140505.txt</a:t>
            </a:r>
          </a:p>
          <a:p>
            <a:pPr lvl="1"/>
            <a:r>
              <a:rPr lang="en-US" sz="1200" dirty="0"/>
              <a:t>pwg-charter-policy-20140407.txt</a:t>
            </a:r>
          </a:p>
          <a:p>
            <a:pPr lvl="1"/>
            <a:r>
              <a:rPr lang="en-US" sz="1200" dirty="0"/>
              <a:t>pwg-prototype-policy-20121029.txt</a:t>
            </a:r>
          </a:p>
          <a:p>
            <a:pPr lvl="1"/>
            <a:r>
              <a:rPr lang="en-US" sz="1200" dirty="0">
                <a:solidFill>
                  <a:srgbClr val="FF0000"/>
                </a:solidFill>
              </a:rPr>
              <a:t>pwg-namespace-policy-20160820.txt (new updated draft)</a:t>
            </a:r>
          </a:p>
          <a:p>
            <a:r>
              <a:rPr lang="en-US" sz="2000" dirty="0"/>
              <a:t>Revised notion: Refactor the Process document to describe the processes of the PWG to make them simple and obvious to the uninitiated reader:</a:t>
            </a:r>
          </a:p>
          <a:p>
            <a:pPr lvl="1"/>
            <a:r>
              <a:rPr lang="en-US" sz="1600" dirty="0"/>
              <a:t>Proposing new work to the PWG</a:t>
            </a:r>
          </a:p>
          <a:p>
            <a:pPr lvl="1"/>
            <a:r>
              <a:rPr lang="en-US" sz="1600" dirty="0"/>
              <a:t>Approving new work and assigning to a PWG work group</a:t>
            </a:r>
          </a:p>
          <a:p>
            <a:pPr lvl="1"/>
            <a:r>
              <a:rPr lang="en-US" sz="1600" dirty="0"/>
              <a:t>PWG approval for various document types</a:t>
            </a:r>
          </a:p>
          <a:p>
            <a:pPr lvl="2"/>
            <a:r>
              <a:rPr lang="en-US" sz="1600" dirty="0"/>
              <a:t>whitepaper</a:t>
            </a:r>
          </a:p>
          <a:p>
            <a:pPr lvl="2"/>
            <a:r>
              <a:rPr lang="en-US" sz="1600" dirty="0"/>
              <a:t>standard</a:t>
            </a:r>
          </a:p>
          <a:p>
            <a:pPr lvl="2"/>
            <a:r>
              <a:rPr lang="en-US" sz="1600" dirty="0"/>
              <a:t>etc.</a:t>
            </a:r>
          </a:p>
        </p:txBody>
      </p:sp>
      <p:sp>
        <p:nvSpPr>
          <p:cNvPr id="2" name="Title 1"/>
          <p:cNvSpPr>
            <a:spLocks noGrp="1"/>
          </p:cNvSpPr>
          <p:nvPr>
            <p:ph type="title"/>
          </p:nvPr>
        </p:nvSpPr>
        <p:spPr/>
        <p:txBody>
          <a:bodyPr/>
          <a:lstStyle/>
          <a:p>
            <a:r>
              <a:rPr lang="en-US" dirty="0"/>
              <a:t>PWG Process v4.0</a:t>
            </a:r>
          </a:p>
        </p:txBody>
      </p:sp>
      <p:sp>
        <p:nvSpPr>
          <p:cNvPr id="4" name="Shape 334">
            <a:extLst>
              <a:ext uri="{FF2B5EF4-FFF2-40B4-BE49-F238E27FC236}">
                <a16:creationId xmlns:a16="http://schemas.microsoft.com/office/drawing/2014/main" id="{73C27915-5971-8946-AD70-85D600A5047A}"/>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41</a:t>
            </a:fld>
            <a:endParaRPr/>
          </a:p>
        </p:txBody>
      </p:sp>
    </p:spTree>
    <p:extLst>
      <p:ext uri="{BB962C8B-B14F-4D97-AF65-F5344CB8AC3E}">
        <p14:creationId xmlns:p14="http://schemas.microsoft.com/office/powerpoint/2010/main" val="16639602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40640" indent="0">
              <a:buNone/>
            </a:pPr>
            <a:r>
              <a:rPr lang="en-US" dirty="0"/>
              <a:t>Do Not Discuss:</a:t>
            </a:r>
          </a:p>
          <a:p>
            <a:r>
              <a:rPr lang="en-US" dirty="0"/>
              <a:t>The </a:t>
            </a:r>
            <a:r>
              <a:rPr dirty="0"/>
              <a:t>validity/essentiality of patents/patent claims </a:t>
            </a:r>
          </a:p>
          <a:p>
            <a:r>
              <a:rPr lang="en-US" dirty="0"/>
              <a:t>T</a:t>
            </a:r>
            <a:r>
              <a:rPr dirty="0"/>
              <a:t>he cost of specific patent use</a:t>
            </a:r>
          </a:p>
          <a:p>
            <a:r>
              <a:rPr lang="en-US" dirty="0"/>
              <a:t>L</a:t>
            </a:r>
            <a:r>
              <a:rPr dirty="0"/>
              <a:t>icensing terms or conditions</a:t>
            </a:r>
          </a:p>
          <a:p>
            <a:r>
              <a:rPr lang="en-US" dirty="0"/>
              <a:t>P</a:t>
            </a:r>
            <a:r>
              <a:rPr dirty="0"/>
              <a:t>roduct pricing, territorial restrictions, or market share</a:t>
            </a:r>
          </a:p>
          <a:p>
            <a:r>
              <a:rPr dirty="0"/>
              <a:t>Don’t discuss ongoing litigation or threatened litigation</a:t>
            </a:r>
          </a:p>
          <a:p>
            <a:pPr lvl="1"/>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dirty="0"/>
              <a:t>Tuesday, April 16</a:t>
            </a:r>
            <a:endParaRPr dirty="0"/>
          </a:p>
          <a:p>
            <a:pPr marL="2520950" lvl="1" indent="-2176463">
              <a:buNone/>
            </a:pPr>
            <a:r>
              <a:rPr lang="en-US" dirty="0"/>
              <a:t>  9:00 </a:t>
            </a:r>
            <a:r>
              <a:rPr lang="mr-IN" dirty="0"/>
              <a:t>–</a:t>
            </a:r>
            <a:r>
              <a:rPr lang="en-US" dirty="0"/>
              <a:t> 10:15	PWG Plenary</a:t>
            </a:r>
          </a:p>
          <a:p>
            <a:pPr marL="2520950" lvl="1" indent="-2176463">
              <a:buNone/>
            </a:pPr>
            <a:r>
              <a:rPr lang="en-US" dirty="0"/>
              <a:t>10:15 </a:t>
            </a:r>
            <a:r>
              <a:rPr lang="mr-IN" dirty="0"/>
              <a:t>–</a:t>
            </a:r>
            <a:r>
              <a:rPr lang="en-US" dirty="0"/>
              <a:t> 10:30	Break</a:t>
            </a:r>
          </a:p>
          <a:p>
            <a:pPr marL="2520950" lvl="1" indent="-2176463">
              <a:buNone/>
            </a:pPr>
            <a:r>
              <a:rPr lang="en-US" dirty="0"/>
              <a:t>10:30 </a:t>
            </a:r>
            <a:r>
              <a:rPr lang="mr-IN" dirty="0"/>
              <a:t>–</a:t>
            </a:r>
            <a:r>
              <a:rPr lang="en-US" dirty="0"/>
              <a:t> 11:00	OpenPrinting: Plenary</a:t>
            </a:r>
          </a:p>
          <a:p>
            <a:pPr marL="2520950" lvl="1" indent="-2176463">
              <a:buNone/>
            </a:pPr>
            <a:r>
              <a:rPr lang="en-US" dirty="0"/>
              <a:t>11:00 </a:t>
            </a:r>
            <a:r>
              <a:rPr lang="mr-IN" dirty="0"/>
              <a:t>–</a:t>
            </a:r>
            <a:r>
              <a:rPr lang="en-US" dirty="0"/>
              <a:t> 12:00	OpenPrinting: CUPS Plenary</a:t>
            </a:r>
          </a:p>
          <a:p>
            <a:pPr marL="2520950" lvl="1" indent="-2176463">
              <a:buNone/>
            </a:pPr>
            <a:r>
              <a:rPr lang="en-US" dirty="0"/>
              <a:t>12:00 –   1:00	Lunch</a:t>
            </a:r>
          </a:p>
          <a:p>
            <a:pPr marL="2520950" lvl="1" indent="-2176463">
              <a:buNone/>
              <a:tabLst>
                <a:tab pos="2511425" algn="l"/>
                <a:tab pos="2736850" algn="l"/>
              </a:tabLst>
            </a:pPr>
            <a:r>
              <a:rPr lang="en-US" dirty="0"/>
              <a:t>  1:00 </a:t>
            </a:r>
            <a:r>
              <a:rPr lang="mr-IN" dirty="0"/>
              <a:t>–</a:t>
            </a:r>
            <a:r>
              <a:rPr lang="en-US" dirty="0"/>
              <a:t>   2:00	OpenPrinting: Project Updates 2019</a:t>
            </a:r>
          </a:p>
          <a:p>
            <a:pPr marL="2520950" lvl="1" indent="-2176463">
              <a:buNone/>
              <a:tabLst>
                <a:tab pos="2511425" algn="l"/>
                <a:tab pos="2736850" algn="l"/>
              </a:tabLst>
            </a:pPr>
            <a:r>
              <a:rPr lang="en-US" dirty="0"/>
              <a:t>  2:00 </a:t>
            </a:r>
            <a:r>
              <a:rPr lang="mr-IN" dirty="0"/>
              <a:t>–</a:t>
            </a:r>
            <a:r>
              <a:rPr lang="en-US" dirty="0"/>
              <a:t>   3:00	OpenPrinting: Printing in Chrome OS</a:t>
            </a:r>
          </a:p>
          <a:p>
            <a:pPr marL="2520950" lvl="1" indent="-2176463">
              <a:buNone/>
            </a:pPr>
            <a:r>
              <a:rPr lang="en-US" dirty="0"/>
              <a:t>  3:00 </a:t>
            </a:r>
            <a:r>
              <a:rPr lang="mr-IN" dirty="0"/>
              <a:t>–</a:t>
            </a:r>
            <a:r>
              <a:rPr lang="en-US" dirty="0"/>
              <a:t>   3:15	Break</a:t>
            </a:r>
          </a:p>
          <a:p>
            <a:pPr marL="2520950" lvl="1" indent="-2176463">
              <a:buNone/>
            </a:pPr>
            <a:r>
              <a:rPr lang="en-US" dirty="0"/>
              <a:t>  3:15 </a:t>
            </a:r>
            <a:r>
              <a:rPr lang="mr-IN" dirty="0"/>
              <a:t>–</a:t>
            </a:r>
            <a:r>
              <a:rPr lang="en-US" dirty="0"/>
              <a:t>   4:00	OpenPrinting: cups-filters and </a:t>
            </a:r>
            <a:r>
              <a:rPr lang="en-US" dirty="0" err="1"/>
              <a:t>ippusbxd</a:t>
            </a:r>
            <a:endParaRPr lang="en-US" dirty="0"/>
          </a:p>
          <a:p>
            <a:pPr marL="2520950" lvl="1" indent="-2176463">
              <a:buNone/>
            </a:pPr>
            <a:r>
              <a:rPr lang="en-US" dirty="0"/>
              <a:t>  4:00 </a:t>
            </a:r>
            <a:r>
              <a:rPr lang="mr-IN" dirty="0"/>
              <a:t>–</a:t>
            </a:r>
            <a:r>
              <a:rPr lang="en-US" dirty="0"/>
              <a:t>   5:00	OpenPrinting: </a:t>
            </a:r>
            <a:r>
              <a:rPr lang="en-US" dirty="0" err="1"/>
              <a:t>Ghostscript</a:t>
            </a:r>
            <a:r>
              <a:rPr lang="en-US" dirty="0"/>
              <a:t> and </a:t>
            </a:r>
            <a:r>
              <a:rPr lang="en-US" dirty="0" err="1"/>
              <a:t>MuPDF</a:t>
            </a:r>
            <a:r>
              <a:rPr lang="en-US" dirty="0"/>
              <a:t> Status</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Tree>
    <p:extLst>
      <p:ext uri="{BB962C8B-B14F-4D97-AF65-F5344CB8AC3E}">
        <p14:creationId xmlns:p14="http://schemas.microsoft.com/office/powerpoint/2010/main" val="362813119"/>
      </p:ext>
    </p:extLst>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26426</TotalTime>
  <Words>2739</Words>
  <Application>Microsoft Macintosh PowerPoint</Application>
  <PresentationFormat>On-screen Show (4:3)</PresentationFormat>
  <Paragraphs>441</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Lucida Grande</vt:lpstr>
      <vt:lpstr>Verdana</vt:lpstr>
      <vt:lpstr>Wingdings</vt:lpstr>
      <vt:lpstr>White</vt:lpstr>
      <vt:lpstr> PWG April 2019 Face-to-Face Plenary Session</vt:lpstr>
      <vt:lpstr>Plenary Agenda</vt:lpstr>
      <vt:lpstr>Administrivia</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Future PWG Meeting Schedule</vt:lpstr>
      <vt:lpstr>2019 Membership</vt:lpstr>
      <vt:lpstr>PWG Officers (2017-2019 Term)</vt:lpstr>
      <vt:lpstr>IPP Everywhere™ Certified Printers</vt:lpstr>
      <vt:lpstr>PWG Projects on GitHub</vt:lpstr>
      <vt:lpstr>PWG Workgroup Status</vt:lpstr>
      <vt:lpstr>Work In Progress</vt:lpstr>
      <vt:lpstr>IDS Workgroup Status</vt:lpstr>
      <vt:lpstr>IDS: Original Charter</vt:lpstr>
      <vt:lpstr>IDS WG: Officers</vt:lpstr>
      <vt:lpstr>IDS: Current Status</vt:lpstr>
      <vt:lpstr>IDS: Current Status</vt:lpstr>
      <vt:lpstr>IPP Workgroup Status</vt:lpstr>
      <vt:lpstr>IPP WG: Charter</vt:lpstr>
      <vt:lpstr>IPP WG: Officers</vt:lpstr>
      <vt:lpstr>IPP WG: Status (1/2)</vt:lpstr>
      <vt:lpstr>IPP WG: Status (2/2)</vt:lpstr>
      <vt:lpstr>IPP WG: More Information</vt:lpstr>
      <vt:lpstr>Liaison Status</vt:lpstr>
      <vt:lpstr>Trusted Computing Group (TCG)</vt:lpstr>
      <vt:lpstr>Internet Engineering Task Force (IETF)</vt:lpstr>
      <vt:lpstr>Linux Foundation OpenPrinting</vt:lpstr>
      <vt:lpstr>Mopria</vt:lpstr>
      <vt:lpstr>3MF Consortium</vt:lpstr>
      <vt:lpstr>3D / Additive Manufacturing Liaisons</vt:lpstr>
      <vt:lpstr>Other Questions / Comments</vt:lpstr>
      <vt:lpstr>Next PWG Face-to-Face Meeting</vt:lpstr>
      <vt:lpstr>Backup</vt:lpstr>
      <vt:lpstr>PWG Design Principles Whitepaper</vt:lpstr>
      <vt:lpstr>PWG Process v4.0</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February 2019</dc:title>
  <dc:subject/>
  <dc:creator>Smith Kennedy [HP Inc.]</dc:creator>
  <cp:keywords/>
  <dc:description/>
  <cp:lastModifiedBy>Kennedy, Smith (Wireless  &amp; Standards Architect)</cp:lastModifiedBy>
  <cp:revision>504</cp:revision>
  <cp:lastPrinted>2019-04-16T13:36:04Z</cp:lastPrinted>
  <dcterms:modified xsi:type="dcterms:W3CDTF">2019-04-16T14:28:14Z</dcterms:modified>
  <cp:category/>
</cp:coreProperties>
</file>