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40640" marR="4064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1pPr>
    <a:lvl2pPr marL="40640" marR="40640" indent="3429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2pPr>
    <a:lvl3pPr marL="40640" marR="40640" indent="685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3pPr>
    <a:lvl4pPr marL="40640" marR="40640" indent="10287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4pPr>
    <a:lvl5pPr marL="40640" marR="4064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5pPr>
    <a:lvl6pPr marL="40640" marR="40640" indent="17145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6pPr>
    <a:lvl7pPr marL="40640" marR="40640" indent="2057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7pPr>
    <a:lvl8pPr marL="40640" marR="40640" indent="24003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8pPr>
    <a:lvl9pPr marL="40640" marR="4064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6" name="Shape 6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14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14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14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14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14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14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14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14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14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" name="Shape 17"/>
          <p:cNvSpPr/>
          <p:nvPr/>
        </p:nvSpPr>
        <p:spPr>
          <a:xfrm>
            <a:off x="127000" y="6668889"/>
            <a:ext cx="8483600" cy="13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2017 The Printer Working Group. All rights reserved. The IPP Everywhere and PWG logos are registered trademarks of the IEEE-ISTO.</a:t>
            </a:r>
          </a:p>
        </p:txBody>
      </p:sp>
      <p:sp>
        <p:nvSpPr>
          <p:cNvPr id="18" name="Shape 18"/>
          <p:cNvSpPr/>
          <p:nvPr/>
        </p:nvSpPr>
        <p:spPr>
          <a:xfrm>
            <a:off x="419100" y="2565400"/>
            <a:ext cx="5912555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3600">
                <a:solidFill>
                  <a:srgbClr val="5D70B7"/>
                </a:solidFill>
                <a:uFill>
                  <a:solidFill>
                    <a:srgbClr val="5D70B7"/>
                  </a:solidFill>
                </a:uFill>
              </a:defRPr>
            </a:lvl1pPr>
          </a:lstStyle>
          <a:p>
            <a:pPr/>
            <a:r>
              <a:t>The Printer Working Group</a:t>
            </a:r>
          </a:p>
        </p:txBody>
      </p:sp>
      <p:pic>
        <p:nvPicPr>
          <p:cNvPr id="19" name="pwg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457200"/>
            <a:ext cx="1905000" cy="2068620"/>
          </a:xfrm>
          <a:prstGeom prst="rect">
            <a:avLst/>
          </a:prstGeom>
        </p:spPr>
      </p:pic>
      <p:sp>
        <p:nvSpPr>
          <p:cNvPr id="20" name="Shape 20"/>
          <p:cNvSpPr/>
          <p:nvPr/>
        </p:nvSpPr>
        <p:spPr>
          <a:xfrm>
            <a:off x="2311400" y="2374900"/>
            <a:ext cx="301635" cy="249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1100"/>
            </a:lvl1pPr>
          </a:lstStyle>
          <a:p>
            <a:pPr/>
            <a:r>
              <a:t>®</a:t>
            </a:r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457200" y="3187700"/>
            <a:ext cx="8229600" cy="127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half" idx="1"/>
          </p:nvPr>
        </p:nvSpPr>
        <p:spPr>
          <a:xfrm>
            <a:off x="457200" y="4445000"/>
            <a:ext cx="8229600" cy="2032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z="2400"/>
            </a:lvl1pPr>
            <a:lvl2pPr marL="0" indent="0">
              <a:buSzTx/>
              <a:buNone/>
              <a:defRPr sz="2400"/>
            </a:lvl2pPr>
            <a:lvl3pPr marL="0" indent="0">
              <a:buSzTx/>
              <a:buNone/>
              <a:defRPr sz="2400"/>
            </a:lvl3pPr>
            <a:lvl4pPr marL="0" indent="0">
              <a:buSzTx/>
              <a:buNone/>
              <a:defRPr sz="2400"/>
            </a:lvl4pPr>
            <a:lvl5pPr marL="0" indent="0">
              <a:buSz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hape 3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iagra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40" name="Shape 40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5D70B7"/>
          </a:solidFill>
        </p:spPr>
        <p:txBody>
          <a:bodyPr lIns="50800" tIns="50800" rIns="50800" bIns="50800" anchor="ctr"/>
          <a:lstStyle/>
          <a:p>
            <a:pPr/>
          </a:p>
        </p:txBody>
      </p:sp>
      <p:pic>
        <p:nvPicPr>
          <p:cNvPr id="41" name="pwg-4dark-bkgrnd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66100" y="127000"/>
            <a:ext cx="851804" cy="889000"/>
          </a:xfrm>
          <a:prstGeom prst="rect">
            <a:avLst/>
          </a:prstGeom>
        </p:spPr>
      </p:pic>
      <p:sp>
        <p:nvSpPr>
          <p:cNvPr id="42" name="Shape 42"/>
          <p:cNvSpPr/>
          <p:nvPr/>
        </p:nvSpPr>
        <p:spPr>
          <a:xfrm>
            <a:off x="127000" y="6668889"/>
            <a:ext cx="8483600" cy="13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2017 The Printer Working Group. All rights reserved. The IPP Everywhere and PWG logos are registered trademarks of the IEEE-ISTO.</a:t>
            </a:r>
          </a:p>
        </p:txBody>
      </p:sp>
      <p:sp>
        <p:nvSpPr>
          <p:cNvPr id="43" name="Shape 43"/>
          <p:cNvSpPr/>
          <p:nvPr/>
        </p:nvSpPr>
        <p:spPr>
          <a:xfrm>
            <a:off x="8813800" y="787400"/>
            <a:ext cx="245447" cy="175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marL="57799" marR="57799" defTabSz="1295400">
              <a:defRPr sz="600"/>
            </a:lvl1pPr>
          </a:lstStyle>
          <a:p>
            <a:pPr/>
            <a:r>
              <a:t>®</a:t>
            </a:r>
          </a:p>
        </p:txBody>
      </p:sp>
      <p:sp>
        <p:nvSpPr>
          <p:cNvPr id="44" name="Shape 44"/>
          <p:cNvSpPr/>
          <p:nvPr>
            <p:ph type="title"/>
          </p:nvPr>
        </p:nvSpPr>
        <p:spPr>
          <a:xfrm>
            <a:off x="457200" y="46037"/>
            <a:ext cx="7581900" cy="1016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5" name="Shape 4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2-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53" name="Shape 53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5D70B7"/>
          </a:solidFill>
        </p:spPr>
        <p:txBody>
          <a:bodyPr lIns="50800" tIns="50800" rIns="50800" bIns="50800" anchor="ctr"/>
          <a:lstStyle/>
          <a:p>
            <a:pPr/>
          </a:p>
        </p:txBody>
      </p:sp>
      <p:pic>
        <p:nvPicPr>
          <p:cNvPr id="54" name="pwg-4dark-bkgrnd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66100" y="127000"/>
            <a:ext cx="851804" cy="889000"/>
          </a:xfrm>
          <a:prstGeom prst="rect">
            <a:avLst/>
          </a:prstGeom>
        </p:spPr>
      </p:pic>
      <p:sp>
        <p:nvSpPr>
          <p:cNvPr id="55" name="Shape 55"/>
          <p:cNvSpPr/>
          <p:nvPr/>
        </p:nvSpPr>
        <p:spPr>
          <a:xfrm>
            <a:off x="127000" y="6668889"/>
            <a:ext cx="8483600" cy="13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2017 The Printer Working Group. All rights reserved. The IPP Everywhere and PWG logos are registered trademarks of the IEEE-ISTO.</a:t>
            </a:r>
          </a:p>
        </p:txBody>
      </p:sp>
      <p:sp>
        <p:nvSpPr>
          <p:cNvPr id="56" name="Shape 56"/>
          <p:cNvSpPr/>
          <p:nvPr/>
        </p:nvSpPr>
        <p:spPr>
          <a:xfrm>
            <a:off x="8813800" y="787400"/>
            <a:ext cx="245447" cy="175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marL="57799" marR="57799" defTabSz="1295400">
              <a:defRPr sz="600"/>
            </a:lvl1pPr>
          </a:lstStyle>
          <a:p>
            <a:pPr/>
            <a:r>
              <a:t>®</a:t>
            </a:r>
          </a:p>
        </p:txBody>
      </p:sp>
      <p:sp>
        <p:nvSpPr>
          <p:cNvPr id="57" name="Shape 57"/>
          <p:cNvSpPr/>
          <p:nvPr>
            <p:ph type="title"/>
          </p:nvPr>
        </p:nvSpPr>
        <p:spPr>
          <a:xfrm>
            <a:off x="457200" y="46037"/>
            <a:ext cx="7556500" cy="1016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hape 58"/>
          <p:cNvSpPr/>
          <p:nvPr>
            <p:ph type="body" idx="1"/>
          </p:nvPr>
        </p:nvSpPr>
        <p:spPr>
          <a:xfrm>
            <a:off x="457200" y="1371600"/>
            <a:ext cx="8128000" cy="5257800"/>
          </a:xfrm>
          <a:prstGeom prst="rect">
            <a:avLst/>
          </a:prstGeom>
        </p:spPr>
        <p:txBody>
          <a:bodyPr numCol="2" spcCol="406400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hape 5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5D70B7"/>
          </a:solidFill>
        </p:spPr>
        <p:txBody>
          <a:bodyPr lIns="50800" tIns="50800" rIns="50800" bIns="50800" anchor="ctr"/>
          <a:lstStyle/>
          <a:p>
            <a:pPr/>
          </a:p>
        </p:txBody>
      </p:sp>
      <p:pic>
        <p:nvPicPr>
          <p:cNvPr id="3" name="pwg-4dark-bkgrnd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66100" y="127000"/>
            <a:ext cx="851804" cy="889000"/>
          </a:xfrm>
          <a:prstGeom prst="rect">
            <a:avLst/>
          </a:prstGeom>
        </p:spPr>
      </p:pic>
      <p:sp>
        <p:nvSpPr>
          <p:cNvPr id="4" name="Shap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5" name="Shape 5"/>
          <p:cNvSpPr/>
          <p:nvPr/>
        </p:nvSpPr>
        <p:spPr>
          <a:xfrm>
            <a:off x="127000" y="6668889"/>
            <a:ext cx="8483600" cy="13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2017 The Printer Working Group. All rights reserved. The IPP Everywhere and PWG logos are registered trademarks of the IEEE-ISTO.</a:t>
            </a:r>
          </a:p>
        </p:txBody>
      </p:sp>
      <p:sp>
        <p:nvSpPr>
          <p:cNvPr id="6" name="Shape 6"/>
          <p:cNvSpPr/>
          <p:nvPr/>
        </p:nvSpPr>
        <p:spPr>
          <a:xfrm>
            <a:off x="8813800" y="787400"/>
            <a:ext cx="245447" cy="175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marL="57799" marR="57799" defTabSz="1295400">
              <a:defRPr sz="600"/>
            </a:lvl1pPr>
          </a:lstStyle>
          <a:p>
            <a:pPr/>
            <a:r>
              <a:t>®</a:t>
            </a:r>
          </a:p>
        </p:txBody>
      </p:sp>
      <p:sp>
        <p:nvSpPr>
          <p:cNvPr id="7" name="Shape 7"/>
          <p:cNvSpPr/>
          <p:nvPr>
            <p:ph type="title"/>
          </p:nvPr>
        </p:nvSpPr>
        <p:spPr>
          <a:xfrm>
            <a:off x="457200" y="46037"/>
            <a:ext cx="756920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/>
          <a:lstStyle/>
          <a:p>
            <a:pPr/>
            <a:r>
              <a:t>Title Text</a:t>
            </a:r>
          </a:p>
        </p:txBody>
      </p:sp>
      <p:sp>
        <p:nvSpPr>
          <p:cNvPr id="8" name="Shape 8"/>
          <p:cNvSpPr/>
          <p:nvPr>
            <p:ph type="body" idx="1"/>
          </p:nvPr>
        </p:nvSpPr>
        <p:spPr>
          <a:xfrm>
            <a:off x="457200" y="13716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2pPr marL="783590" indent="-285750">
              <a:spcBef>
                <a:spcPts val="400"/>
              </a:spcBef>
              <a:defRPr sz="1800"/>
            </a:lvl2pPr>
            <a:lvl3pPr marL="1183639" indent="-228600">
              <a:defRPr sz="1800"/>
            </a:lvl3pPr>
            <a:lvl4pPr marL="1640839" indent="-228600">
              <a:spcBef>
                <a:spcPts val="300"/>
              </a:spcBef>
              <a:defRPr sz="1400"/>
            </a:lvl4pPr>
            <a:lvl5pPr marL="2098039" indent="-228600">
              <a:spcBef>
                <a:spcPts val="300"/>
              </a:spcBef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Shape 9"/>
          <p:cNvSpPr/>
          <p:nvPr>
            <p:ph type="sldNum" sz="quarter" idx="2"/>
          </p:nvPr>
        </p:nvSpPr>
        <p:spPr>
          <a:xfrm>
            <a:off x="8795463" y="6670966"/>
            <a:ext cx="153963" cy="13554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marL="0" marR="0" algn="ctr" defTabSz="584200"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</p:sldLayoutIdLst>
  <p:transition xmlns:p14="http://schemas.microsoft.com/office/powerpoint/2010/main" spd="med" advClick="1"/>
  <p:txStyles>
    <p:titleStyle>
      <a:lvl1pPr marL="40640" marR="4064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1pPr>
      <a:lvl2pPr marL="40640" marR="40640" indent="228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2pPr>
      <a:lvl3pPr marL="40640" marR="4064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3pPr>
      <a:lvl4pPr marL="40640" marR="40640" indent="685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4pPr>
      <a:lvl5pPr marL="40640" marR="4064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5pPr>
      <a:lvl6pPr marL="40640" marR="40640" indent="1143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6pPr>
      <a:lvl7pPr marL="40640" marR="4064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7pPr>
      <a:lvl8pPr marL="40640" marR="40640" indent="1600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8pPr>
      <a:lvl9pPr marL="40640" marR="4064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Verdana"/>
        </a:defRPr>
      </a:lvl9pPr>
    </p:titleStyle>
    <p:bodyStyle>
      <a:lvl1pPr marL="383540" marR="4064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1pPr>
      <a:lvl2pPr marL="847089" marR="40640" indent="-34924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2pPr>
      <a:lvl3pPr marL="1234439" marR="40640" indent="-2794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3pPr>
      <a:lvl4pPr marL="17714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4pPr>
      <a:lvl5pPr marL="22286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5pPr>
      <a:lvl6pPr marL="22286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6pPr>
      <a:lvl7pPr marL="22286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7pPr>
      <a:lvl8pPr marL="22286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8pPr>
      <a:lvl9pPr marL="2228668" marR="40640" indent="-359228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Verdana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s://www.pwg.org/3d" TargetMode="Externa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5D70B7"/>
          </a:solidFill>
        </p:spPr>
        <p:txBody>
          <a:bodyPr lIns="50800" tIns="50800" rIns="50800" bIns="50800" anchor="ctr"/>
          <a:lstStyle/>
          <a:p>
            <a:pPr/>
          </a:p>
        </p:txBody>
      </p:sp>
      <p:pic>
        <p:nvPicPr>
          <p:cNvPr id="69" name="pwg-4dark-bkgrnd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66100" y="127000"/>
            <a:ext cx="851804" cy="889000"/>
          </a:xfrm>
          <a:prstGeom prst="rect">
            <a:avLst/>
          </a:prstGeom>
        </p:spPr>
      </p:pic>
      <p:sp>
        <p:nvSpPr>
          <p:cNvPr id="70" name="Shape 70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71" name="Shape 71"/>
          <p:cNvSpPr/>
          <p:nvPr/>
        </p:nvSpPr>
        <p:spPr>
          <a:xfrm>
            <a:off x="127000" y="6668889"/>
            <a:ext cx="8483600" cy="13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2017 The Printer Working Group. All rights reserved. The IPP Everywhere and PWG logos are registered trademarks of the IEEE-ISTO.</a:t>
            </a:r>
          </a:p>
        </p:txBody>
      </p:sp>
      <p:sp>
        <p:nvSpPr>
          <p:cNvPr id="72" name="Shape 72"/>
          <p:cNvSpPr/>
          <p:nvPr/>
        </p:nvSpPr>
        <p:spPr>
          <a:xfrm>
            <a:off x="8813800" y="787400"/>
            <a:ext cx="245447" cy="175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marL="57799" marR="57799" defTabSz="1295400">
              <a:defRPr sz="600"/>
            </a:lvl1pPr>
          </a:lstStyle>
          <a:p>
            <a:pPr/>
            <a:r>
              <a:t>®</a:t>
            </a:r>
          </a:p>
        </p:txBody>
      </p:sp>
      <p:sp>
        <p:nvSpPr>
          <p:cNvPr id="73" name="Shape 7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IEEE-ISTO Printer Working Group</a:t>
            </a:r>
          </a:p>
          <a:p>
            <a:pPr>
              <a:defRPr sz="2400"/>
            </a:pPr>
            <a:r>
              <a:rPr u="sng">
                <a:hlinkClick r:id="rId3" invalidUrl="" action="" tgtFrame="" tooltip="" history="1" highlightClick="0" endSnd="0"/>
              </a:rPr>
              <a:t>www.pwg.org/3d</a:t>
            </a:r>
          </a:p>
        </p:txBody>
      </p:sp>
      <p:sp>
        <p:nvSpPr>
          <p:cNvPr id="74" name="Shape 74"/>
          <p:cNvSpPr/>
          <p:nvPr>
            <p:ph type="sldNum" sz="quarter" idx="2"/>
          </p:nvPr>
        </p:nvSpPr>
        <p:spPr>
          <a:xfrm>
            <a:off x="8795463" y="6668889"/>
            <a:ext cx="153963" cy="1397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5" name="Shape 7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83540" indent="-342900">
              <a:defRPr sz="1900"/>
            </a:pPr>
            <a:r>
              <a:t>The Internet Printing Protocol workgroup recently developed PWG Candidate Standard 5100.21-2017: "IPP 3D Printing Extensions v1.0" as part of an effort to enable direct and service-based 3D printing</a:t>
            </a:r>
          </a:p>
          <a:p>
            <a:pPr marL="383540" indent="-342900">
              <a:defRPr sz="1900"/>
            </a:pPr>
            <a:r>
              <a:t>IPP provides access control, authorization, and authentication over a secure transport</a:t>
            </a:r>
          </a:p>
          <a:p>
            <a:pPr marL="383540" indent="-342900">
              <a:defRPr sz="1900"/>
            </a:pPr>
            <a:r>
              <a:t>IPP provides an abstract data model for representing materials, printer sub-units, and state</a:t>
            </a:r>
          </a:p>
          <a:p>
            <a:pPr marL="383540" indent="-342900">
              <a:defRPr sz="1900"/>
            </a:pPr>
            <a:r>
              <a:t>IPP provides intent-based Job Tickets and Printer Capabilities - the User specifies </a:t>
            </a:r>
            <a:r>
              <a:rPr i="1"/>
              <a:t>what</a:t>
            </a:r>
            <a:r>
              <a:t> they want and the Printer determines </a:t>
            </a:r>
            <a:r>
              <a:rPr i="1"/>
              <a:t>how</a:t>
            </a:r>
            <a:r>
              <a:t> to do it</a:t>
            </a:r>
          </a:p>
          <a:p>
            <a:pPr marL="383540" indent="-342900">
              <a:defRPr sz="1900"/>
            </a:pPr>
            <a:r>
              <a:t>IPP provides Job Receipts which record accounting information such as the material usage, processing times, and so forth</a:t>
            </a:r>
          </a:p>
          <a:p>
            <a:pPr marL="383540" indent="-342900">
              <a:defRPr sz="1900"/>
            </a:pPr>
            <a:r>
              <a:t>IPP 3D requires support for the 3D Manufacturing File Format (3MF) and recommends support for PDF with U3D or PRC 3D content - no "machine instruction" formats like G-code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78" name="Shape 78"/>
          <p:cNvSpPr/>
          <p:nvPr/>
        </p:nvSpPr>
        <p:spPr>
          <a:xfrm>
            <a:off x="127000" y="6668889"/>
            <a:ext cx="8483600" cy="13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2017 The Printer Working Group. All rights reserved. The IPP Everywhere and PWG logos are registered trademarks of the IEEE-ISTO.</a:t>
            </a:r>
          </a:p>
        </p:txBody>
      </p:sp>
      <p:sp>
        <p:nvSpPr>
          <p:cNvPr id="79" name="Shape 79"/>
          <p:cNvSpPr/>
          <p:nvPr/>
        </p:nvSpPr>
        <p:spPr>
          <a:xfrm>
            <a:off x="419100" y="2565400"/>
            <a:ext cx="5912555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b="1" sz="3600">
                <a:solidFill>
                  <a:srgbClr val="5D70B7"/>
                </a:solidFill>
                <a:uFill>
                  <a:solidFill>
                    <a:srgbClr val="5D70B7"/>
                  </a:solidFill>
                </a:uFill>
              </a:defRPr>
            </a:lvl1pPr>
          </a:lstStyle>
          <a:p>
            <a:pPr/>
            <a:r>
              <a:t>The Printer Working Group</a:t>
            </a:r>
          </a:p>
        </p:txBody>
      </p:sp>
      <p:pic>
        <p:nvPicPr>
          <p:cNvPr id="80" name="pwg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457200"/>
            <a:ext cx="1905000" cy="2068620"/>
          </a:xfrm>
          <a:prstGeom prst="rect">
            <a:avLst/>
          </a:prstGeom>
        </p:spPr>
      </p:pic>
      <p:sp>
        <p:nvSpPr>
          <p:cNvPr id="81" name="Shape 81"/>
          <p:cNvSpPr/>
          <p:nvPr/>
        </p:nvSpPr>
        <p:spPr>
          <a:xfrm>
            <a:off x="2311400" y="2374900"/>
            <a:ext cx="301635" cy="249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1100"/>
            </a:lvl1pPr>
          </a:lstStyle>
          <a:p>
            <a:pPr/>
            <a:r>
              <a:t>®</a:t>
            </a:r>
          </a:p>
        </p:txBody>
      </p:sp>
      <p:sp>
        <p:nvSpPr>
          <p:cNvPr id="82" name="Shape 82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Backup Materials</a:t>
            </a:r>
          </a:p>
        </p:txBody>
      </p:sp>
      <p:sp>
        <p:nvSpPr>
          <p:cNvPr id="83" name="Shape 83"/>
          <p:cNvSpPr/>
          <p:nvPr>
            <p:ph type="subTitle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4" name="Shape 84"/>
          <p:cNvSpPr/>
          <p:nvPr>
            <p:ph type="sldNum" sz="quarter" idx="2"/>
          </p:nvPr>
        </p:nvSpPr>
        <p:spPr>
          <a:xfrm>
            <a:off x="8808944" y="6670966"/>
            <a:ext cx="127001" cy="13554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5D70B7"/>
          </a:solidFill>
        </p:spPr>
        <p:txBody>
          <a:bodyPr lIns="50800" tIns="50800" rIns="50800" bIns="50800" anchor="ctr"/>
          <a:lstStyle/>
          <a:p>
            <a:pPr/>
          </a:p>
        </p:txBody>
      </p:sp>
      <p:pic>
        <p:nvPicPr>
          <p:cNvPr id="87" name="pwg-4dark-bkgrnd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66100" y="127000"/>
            <a:ext cx="851804" cy="889000"/>
          </a:xfrm>
          <a:prstGeom prst="rect">
            <a:avLst/>
          </a:prstGeom>
        </p:spPr>
      </p:pic>
      <p:sp>
        <p:nvSpPr>
          <p:cNvPr id="88" name="Shape 88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89" name="Shape 89"/>
          <p:cNvSpPr/>
          <p:nvPr/>
        </p:nvSpPr>
        <p:spPr>
          <a:xfrm>
            <a:off x="127000" y="6668889"/>
            <a:ext cx="8483600" cy="13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2017 The Printer Working Group. All rights reserved. The IPP Everywhere and PWG logos are registered trademarks of the IEEE-ISTO.</a:t>
            </a:r>
          </a:p>
        </p:txBody>
      </p:sp>
      <p:sp>
        <p:nvSpPr>
          <p:cNvPr id="90" name="Shape 90"/>
          <p:cNvSpPr/>
          <p:nvPr/>
        </p:nvSpPr>
        <p:spPr>
          <a:xfrm>
            <a:off x="8813800" y="787400"/>
            <a:ext cx="245447" cy="175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marL="57799" marR="57799" defTabSz="1295400">
              <a:defRPr sz="600"/>
            </a:lvl1pPr>
          </a:lstStyle>
          <a:p>
            <a:pPr/>
            <a:r>
              <a:t>®</a:t>
            </a:r>
          </a:p>
        </p:txBody>
      </p:sp>
      <p:sp>
        <p:nvSpPr>
          <p:cNvPr id="91" name="Shape 9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Standards Work </a:t>
            </a:r>
          </a:p>
        </p:txBody>
      </p:sp>
      <p:sp>
        <p:nvSpPr>
          <p:cNvPr id="92" name="Shape 9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IPP has been in 2D printers since 1999 (18 years), in 98%+ of all 2D printers sold in the world today</a:t>
            </a:r>
          </a:p>
          <a:p>
            <a:pPr/>
            <a:r>
              <a:t>Link to published IPP 3D spec on web page</a:t>
            </a:r>
          </a:p>
          <a:p>
            <a:pPr/>
            <a:r>
              <a:t>Also developing an XML schema (PJT3D) that provides the same Job Ticket, Printer Capabilities, and Job Receipt information in XML form suitable for embedding in documents and data exchange</a:t>
            </a:r>
          </a:p>
          <a:p>
            <a:pPr lvl="1"/>
            <a:r>
              <a:t>Schedule: Likely publication in Q2 2017</a:t>
            </a:r>
          </a:p>
          <a:p>
            <a:pPr/>
            <a:r>
              <a:t>1.0 specification has a focus on FDM/"desktop" printers</a:t>
            </a:r>
          </a:p>
          <a:p>
            <a:pPr/>
            <a:r>
              <a:t>Extensible model allows us to support other materials and technologies easily</a:t>
            </a:r>
          </a:p>
        </p:txBody>
      </p:sp>
      <p:sp>
        <p:nvSpPr>
          <p:cNvPr id="93" name="Shape 93"/>
          <p:cNvSpPr/>
          <p:nvPr>
            <p:ph type="sldNum" sz="quarter" idx="2"/>
          </p:nvPr>
        </p:nvSpPr>
        <p:spPr>
          <a:xfrm>
            <a:off x="8808944" y="6670966"/>
            <a:ext cx="127001" cy="13554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5D70B7"/>
          </a:solidFill>
        </p:spPr>
        <p:txBody>
          <a:bodyPr lIns="50800" tIns="50800" rIns="50800" bIns="50800" anchor="ctr"/>
          <a:lstStyle/>
          <a:p>
            <a:pPr/>
          </a:p>
        </p:txBody>
      </p:sp>
      <p:pic>
        <p:nvPicPr>
          <p:cNvPr id="96" name="pwg-4dark-bkgrnd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66100" y="127000"/>
            <a:ext cx="851804" cy="889000"/>
          </a:xfrm>
          <a:prstGeom prst="rect">
            <a:avLst/>
          </a:prstGeom>
        </p:spPr>
      </p:pic>
      <p:sp>
        <p:nvSpPr>
          <p:cNvPr id="97" name="Shape 97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98" name="Shape 98"/>
          <p:cNvSpPr/>
          <p:nvPr/>
        </p:nvSpPr>
        <p:spPr>
          <a:xfrm>
            <a:off x="127000" y="6668889"/>
            <a:ext cx="8483600" cy="13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2017 The Printer Working Group. All rights reserved. The IPP Everywhere and PWG logos are registered trademarks of the IEEE-ISTO.</a:t>
            </a:r>
          </a:p>
        </p:txBody>
      </p:sp>
      <p:sp>
        <p:nvSpPr>
          <p:cNvPr id="99" name="Shape 99"/>
          <p:cNvSpPr/>
          <p:nvPr/>
        </p:nvSpPr>
        <p:spPr>
          <a:xfrm>
            <a:off x="8813800" y="787400"/>
            <a:ext cx="245447" cy="175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marL="57799" marR="57799" defTabSz="1295400">
              <a:defRPr sz="600"/>
            </a:lvl1pPr>
          </a:lstStyle>
          <a:p>
            <a:pPr/>
            <a:r>
              <a:t>®</a:t>
            </a:r>
          </a:p>
        </p:txBody>
      </p:sp>
      <p:sp>
        <p:nvSpPr>
          <p:cNvPr id="100" name="Shape 10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AAA and Security</a:t>
            </a:r>
          </a:p>
        </p:txBody>
      </p:sp>
      <p:sp>
        <p:nvSpPr>
          <p:cNvPr id="101" name="Shape 10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IPP supports all of the standard HTTP authentication schemes (Basic, Digest, OAuth, MutualAuth, Negotiate, etc.) plus X.509 certificate validation over TLS</a:t>
            </a:r>
          </a:p>
          <a:p>
            <a:pPr/>
            <a:r>
              <a:t>Commonly used with LDAP-based authorization frameworks (ActiveDirectory, OpenDirectory, etc.)</a:t>
            </a:r>
          </a:p>
          <a:p>
            <a:pPr/>
            <a:r>
              <a:t>IPP 3D requires TLS (1.2 or higher) support</a:t>
            </a:r>
          </a:p>
        </p:txBody>
      </p:sp>
      <p:sp>
        <p:nvSpPr>
          <p:cNvPr id="102" name="Shape 102"/>
          <p:cNvSpPr/>
          <p:nvPr>
            <p:ph type="sldNum" sz="quarter" idx="2"/>
          </p:nvPr>
        </p:nvSpPr>
        <p:spPr>
          <a:xfrm>
            <a:off x="8808944" y="6670966"/>
            <a:ext cx="127001" cy="13554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5D70B7"/>
          </a:solidFill>
        </p:spPr>
        <p:txBody>
          <a:bodyPr lIns="50800" tIns="50800" rIns="50800" bIns="50800" anchor="ctr"/>
          <a:lstStyle/>
          <a:p>
            <a:pPr/>
          </a:p>
        </p:txBody>
      </p:sp>
      <p:pic>
        <p:nvPicPr>
          <p:cNvPr id="105" name="pwg-4dark-bkgrnd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66100" y="127000"/>
            <a:ext cx="851804" cy="889000"/>
          </a:xfrm>
          <a:prstGeom prst="rect">
            <a:avLst/>
          </a:prstGeom>
        </p:spPr>
      </p:pic>
      <p:sp>
        <p:nvSpPr>
          <p:cNvPr id="106" name="Shape 106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07" name="Shape 107"/>
          <p:cNvSpPr/>
          <p:nvPr/>
        </p:nvSpPr>
        <p:spPr>
          <a:xfrm>
            <a:off x="127000" y="6668889"/>
            <a:ext cx="8483600" cy="13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2017 The Printer Working Group. All rights reserved. The IPP Everywhere and PWG logos are registered trademarks of the IEEE-ISTO.</a:t>
            </a:r>
          </a:p>
        </p:txBody>
      </p:sp>
      <p:sp>
        <p:nvSpPr>
          <p:cNvPr id="108" name="Shape 108"/>
          <p:cNvSpPr/>
          <p:nvPr/>
        </p:nvSpPr>
        <p:spPr>
          <a:xfrm>
            <a:off x="8813800" y="787400"/>
            <a:ext cx="245447" cy="175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marL="57799" marR="57799" defTabSz="1295400">
              <a:defRPr sz="600"/>
            </a:lvl1pPr>
          </a:lstStyle>
          <a:p>
            <a:pPr/>
            <a:r>
              <a:t>®</a:t>
            </a:r>
          </a:p>
        </p:txBody>
      </p:sp>
      <p:sp>
        <p:nvSpPr>
          <p:cNvPr id="109" name="Shape 10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Abstract Data Model</a:t>
            </a:r>
          </a:p>
        </p:txBody>
      </p:sp>
      <p:sp>
        <p:nvSpPr>
          <p:cNvPr id="110" name="Shape 11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Every printer is different, so the PWG developed a high-level abstract data model to enable useful monitoring (for maintenance, availability/reliability, etc.)</a:t>
            </a:r>
          </a:p>
          <a:p>
            <a:pPr/>
            <a:r>
              <a:t>Key information is preserved (classes of sub-units, types of materials, temperatures, levels, etc.) without exposing implementation details that are not needed for the machine interface</a:t>
            </a:r>
          </a:p>
        </p:txBody>
      </p:sp>
      <p:sp>
        <p:nvSpPr>
          <p:cNvPr id="111" name="Shape 111"/>
          <p:cNvSpPr/>
          <p:nvPr>
            <p:ph type="sldNum" sz="quarter" idx="2"/>
          </p:nvPr>
        </p:nvSpPr>
        <p:spPr>
          <a:xfrm>
            <a:off x="8808944" y="6670966"/>
            <a:ext cx="127001" cy="13554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5D70B7"/>
          </a:solidFill>
        </p:spPr>
        <p:txBody>
          <a:bodyPr lIns="50800" tIns="50800" rIns="50800" bIns="50800" anchor="ctr"/>
          <a:lstStyle/>
          <a:p>
            <a:pPr/>
          </a:p>
        </p:txBody>
      </p:sp>
      <p:pic>
        <p:nvPicPr>
          <p:cNvPr id="114" name="pwg-4dark-bkgrnd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66100" y="127000"/>
            <a:ext cx="851804" cy="889000"/>
          </a:xfrm>
          <a:prstGeom prst="rect">
            <a:avLst/>
          </a:prstGeom>
        </p:spPr>
      </p:pic>
      <p:sp>
        <p:nvSpPr>
          <p:cNvPr id="115" name="Shape 115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16" name="Shape 116"/>
          <p:cNvSpPr/>
          <p:nvPr/>
        </p:nvSpPr>
        <p:spPr>
          <a:xfrm>
            <a:off x="127000" y="6668889"/>
            <a:ext cx="8483600" cy="13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2017 The Printer Working Group. All rights reserved. The IPP Everywhere and PWG logos are registered trademarks of the IEEE-ISTO.</a:t>
            </a:r>
          </a:p>
        </p:txBody>
      </p:sp>
      <p:sp>
        <p:nvSpPr>
          <p:cNvPr id="117" name="Shape 117"/>
          <p:cNvSpPr/>
          <p:nvPr/>
        </p:nvSpPr>
        <p:spPr>
          <a:xfrm>
            <a:off x="8813800" y="787400"/>
            <a:ext cx="245447" cy="175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marL="57799" marR="57799" defTabSz="1295400">
              <a:defRPr sz="600"/>
            </a:lvl1pPr>
          </a:lstStyle>
          <a:p>
            <a:pPr/>
            <a:r>
              <a:t>®</a:t>
            </a:r>
          </a:p>
        </p:txBody>
      </p:sp>
      <p:sp>
        <p:nvSpPr>
          <p:cNvPr id="118" name="Shape 1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Intent-Based Job Tickets</a:t>
            </a:r>
          </a:p>
        </p:txBody>
      </p:sp>
      <p:sp>
        <p:nvSpPr>
          <p:cNvPr id="119" name="Shape 1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IPP assumes that the printer knows how to print something - we don't tell the printer to move the extruder head or prepare a powder bed, we tell it we want an object printed with a certain material and a certain accuracy</a:t>
            </a:r>
          </a:p>
          <a:p>
            <a:pPr/>
            <a:r>
              <a:t>Job Ticket and Capabilities reflect the minimum information needed for the printer to process a job as the user intends</a:t>
            </a:r>
          </a:p>
          <a:p>
            <a:pPr/>
            <a:r>
              <a:rPr i="1"/>
              <a:t>What</a:t>
            </a:r>
            <a:r>
              <a:t>, not </a:t>
            </a:r>
            <a:r>
              <a:rPr i="1"/>
              <a:t>how</a:t>
            </a:r>
          </a:p>
        </p:txBody>
      </p:sp>
      <p:sp>
        <p:nvSpPr>
          <p:cNvPr id="120" name="Shape 120"/>
          <p:cNvSpPr/>
          <p:nvPr>
            <p:ph type="sldNum" sz="quarter" idx="2"/>
          </p:nvPr>
        </p:nvSpPr>
        <p:spPr>
          <a:xfrm>
            <a:off x="8808944" y="6670966"/>
            <a:ext cx="127001" cy="13554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5D70B7"/>
          </a:solidFill>
        </p:spPr>
        <p:txBody>
          <a:bodyPr lIns="50800" tIns="50800" rIns="50800" bIns="50800" anchor="ctr"/>
          <a:lstStyle/>
          <a:p>
            <a:pPr/>
          </a:p>
        </p:txBody>
      </p:sp>
      <p:pic>
        <p:nvPicPr>
          <p:cNvPr id="123" name="pwg-4dark-bkgrnd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66100" y="127000"/>
            <a:ext cx="851804" cy="889000"/>
          </a:xfrm>
          <a:prstGeom prst="rect">
            <a:avLst/>
          </a:prstGeom>
        </p:spPr>
      </p:pic>
      <p:sp>
        <p:nvSpPr>
          <p:cNvPr id="124" name="Shape 12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25" name="Shape 125"/>
          <p:cNvSpPr/>
          <p:nvPr/>
        </p:nvSpPr>
        <p:spPr>
          <a:xfrm>
            <a:off x="127000" y="6668889"/>
            <a:ext cx="8483600" cy="13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2017 The Printer Working Group. All rights reserved. The IPP Everywhere and PWG logos are registered trademarks of the IEEE-ISTO.</a:t>
            </a:r>
          </a:p>
        </p:txBody>
      </p:sp>
      <p:sp>
        <p:nvSpPr>
          <p:cNvPr id="126" name="Shape 126"/>
          <p:cNvSpPr/>
          <p:nvPr/>
        </p:nvSpPr>
        <p:spPr>
          <a:xfrm>
            <a:off x="8813800" y="787400"/>
            <a:ext cx="245447" cy="175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marL="57799" marR="57799" defTabSz="1295400">
              <a:defRPr sz="600"/>
            </a:lvl1pPr>
          </a:lstStyle>
          <a:p>
            <a:pPr/>
            <a:r>
              <a:t>®</a:t>
            </a:r>
          </a:p>
        </p:txBody>
      </p:sp>
      <p:sp>
        <p:nvSpPr>
          <p:cNvPr id="127" name="Shape 12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Job Receipts</a:t>
            </a:r>
          </a:p>
        </p:txBody>
      </p:sp>
      <p:sp>
        <p:nvSpPr>
          <p:cNvPr id="128" name="Shape 12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Records the actual Job Ticket values that were used, including how much of each material was used, errors that occurred during process, and so forth</a:t>
            </a:r>
          </a:p>
          <a:p>
            <a:pPr/>
            <a:r>
              <a:t>Primary usage is for accounting, but also can be used operationally for determining supply orders, maintenance periods, etc.</a:t>
            </a:r>
          </a:p>
        </p:txBody>
      </p:sp>
      <p:sp>
        <p:nvSpPr>
          <p:cNvPr id="129" name="Shape 129"/>
          <p:cNvSpPr/>
          <p:nvPr>
            <p:ph type="sldNum" sz="quarter" idx="2"/>
          </p:nvPr>
        </p:nvSpPr>
        <p:spPr>
          <a:xfrm>
            <a:off x="8808944" y="6670966"/>
            <a:ext cx="127001" cy="13554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5D70B7"/>
          </a:solidFill>
        </p:spPr>
        <p:txBody>
          <a:bodyPr lIns="50800" tIns="50800" rIns="50800" bIns="50800" anchor="ctr"/>
          <a:lstStyle/>
          <a:p>
            <a:pPr/>
          </a:p>
        </p:txBody>
      </p:sp>
      <p:pic>
        <p:nvPicPr>
          <p:cNvPr id="132" name="pwg-4dark-bkgrnd-transparenc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66100" y="127000"/>
            <a:ext cx="851804" cy="889000"/>
          </a:xfrm>
          <a:prstGeom prst="rect">
            <a:avLst/>
          </a:prstGeom>
        </p:spPr>
      </p:pic>
      <p:sp>
        <p:nvSpPr>
          <p:cNvPr id="133" name="Shape 133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5D70B7"/>
          </a:solidFill>
          <a:ln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34" name="Shape 134"/>
          <p:cNvSpPr/>
          <p:nvPr/>
        </p:nvSpPr>
        <p:spPr>
          <a:xfrm>
            <a:off x="127000" y="6668889"/>
            <a:ext cx="8483600" cy="13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buClr>
                <a:srgbClr val="000000"/>
              </a:buClr>
              <a:buFont typeface="Arial"/>
              <a:defRPr sz="1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/>
            <a:r>
              <a:t>Copyright © 2017 The Printer Working Group. All rights reserved. The IPP Everywhere and PWG logos are registered trademarks of the IEEE-ISTO.</a:t>
            </a:r>
          </a:p>
        </p:txBody>
      </p:sp>
      <p:sp>
        <p:nvSpPr>
          <p:cNvPr id="135" name="Shape 135"/>
          <p:cNvSpPr/>
          <p:nvPr/>
        </p:nvSpPr>
        <p:spPr>
          <a:xfrm>
            <a:off x="8813800" y="787400"/>
            <a:ext cx="245447" cy="1753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marL="57799" marR="57799" defTabSz="1295400">
              <a:defRPr sz="600"/>
            </a:lvl1pPr>
          </a:lstStyle>
          <a:p>
            <a:pPr/>
            <a:r>
              <a:t>®</a:t>
            </a:r>
          </a:p>
        </p:txBody>
      </p:sp>
      <p:sp>
        <p:nvSpPr>
          <p:cNvPr id="136" name="Shape 13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File Formats</a:t>
            </a:r>
          </a:p>
        </p:txBody>
      </p:sp>
      <p:sp>
        <p:nvSpPr>
          <p:cNvPr id="137" name="Shape 13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AMF was considered but rejected:</a:t>
            </a:r>
          </a:p>
          <a:p>
            <a:pPr lvl="1"/>
            <a:r>
              <a:t>The whole spec isn't openly available (parts are summarized online)</a:t>
            </a:r>
          </a:p>
          <a:p>
            <a:pPr lvl="1"/>
            <a:r>
              <a:t>Most implementations only support a subset of AMF since they follow what has been posted online and not the spec</a:t>
            </a:r>
          </a:p>
          <a:p>
            <a:pPr/>
            <a:r>
              <a:t>PDF is only recommended because:</a:t>
            </a:r>
          </a:p>
          <a:p>
            <a:pPr lvl="1"/>
            <a:r>
              <a:t>Few implementations</a:t>
            </a:r>
          </a:p>
          <a:p>
            <a:pPr lvl="1"/>
            <a:r>
              <a:t>Having two 3D formats embedded, neither of which is required, is an interoperability issue</a:t>
            </a:r>
          </a:p>
          <a:p>
            <a:pPr lvl="1"/>
            <a:r>
              <a:t>Potential confusion over what PDF files contain 3D content and which content should be printed</a:t>
            </a:r>
          </a:p>
          <a:p>
            <a:pPr/>
            <a:r>
              <a:t>3MF was chosen because:</a:t>
            </a:r>
          </a:p>
          <a:p>
            <a:pPr lvl="1"/>
            <a:r>
              <a:t>Completely open and free specification</a:t>
            </a:r>
          </a:p>
          <a:p>
            <a:pPr lvl="1"/>
            <a:r>
              <a:t>Multiple implementations, including an open source reference</a:t>
            </a:r>
          </a:p>
          <a:p>
            <a:pPr lvl="1"/>
            <a:r>
              <a:t>Explicitly supports embedded job tickets</a:t>
            </a:r>
          </a:p>
        </p:txBody>
      </p:sp>
      <p:sp>
        <p:nvSpPr>
          <p:cNvPr id="138" name="Shape 138"/>
          <p:cNvSpPr/>
          <p:nvPr>
            <p:ph type="sldNum" sz="quarter" idx="2"/>
          </p:nvPr>
        </p:nvSpPr>
        <p:spPr>
          <a:xfrm>
            <a:off x="8808944" y="6670966"/>
            <a:ext cx="127001" cy="13554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A941"/>
        </a:solidFill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9525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40" marR="4064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