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4"/>
  </p:notesMasterIdLst>
  <p:handoutMasterIdLst>
    <p:handoutMasterId r:id="rId15"/>
  </p:handoutMasterIdLst>
  <p:sldIdLst>
    <p:sldId id="318" r:id="rId3"/>
    <p:sldId id="326" r:id="rId4"/>
    <p:sldId id="355" r:id="rId5"/>
    <p:sldId id="363" r:id="rId6"/>
    <p:sldId id="372" r:id="rId7"/>
    <p:sldId id="373" r:id="rId8"/>
    <p:sldId id="374" r:id="rId9"/>
    <p:sldId id="362" r:id="rId10"/>
    <p:sldId id="370" r:id="rId11"/>
    <p:sldId id="367" r:id="rId12"/>
    <p:sldId id="333" r:id="rId13"/>
  </p:sldIdLst>
  <p:sldSz cx="9144000" cy="5143500" type="screen16x9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iesen, Ross E" initials="FR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FED"/>
    <a:srgbClr val="106BE6"/>
    <a:srgbClr val="FF0F8F"/>
    <a:srgbClr val="0092D2"/>
    <a:srgbClr val="DE0D7A"/>
    <a:srgbClr val="1570E7"/>
    <a:srgbClr val="C0C1BF"/>
    <a:srgbClr val="636463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0" autoAdjust="0"/>
    <p:restoredTop sz="99743" autoAdjust="0"/>
  </p:normalViewPr>
  <p:slideViewPr>
    <p:cSldViewPr snapToObjects="1">
      <p:cViewPr varScale="1">
        <p:scale>
          <a:sx n="127" d="100"/>
          <a:sy n="127" d="100"/>
        </p:scale>
        <p:origin x="72" y="110"/>
      </p:cViewPr>
      <p:guideLst>
        <p:guide orient="horz" pos="17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7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A973B-269F-544A-91DB-CC6A4603215D}" type="datetime1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7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EBC0F-5432-7748-9084-13E5A43B23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40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3F64D-4525-1B4B-B2C1-9A03B621C901}" type="datetime1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13FB3-8368-AC4B-8BBC-3E3D1B375E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3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</a:t>
            </a:r>
            <a:r>
              <a:rPr lang="en-US" baseline="0" dirty="0"/>
              <a:t>Mopria would like you to join us in our goal to make mobile printing easy. By adding a print button to your app, it benefits the user by providing them with a simplified way to print from their Android devices and also provides your app with greater relevance by increasing user retention and engagement.</a:t>
            </a:r>
          </a:p>
          <a:p>
            <a:endParaRPr lang="en-US" baseline="0" dirty="0"/>
          </a:p>
          <a:p>
            <a:r>
              <a:rPr lang="en-US" baseline="0" dirty="0"/>
              <a:t>When you do enable printing, Mopria would also like to help you market your app by listing it on the Mopria website.</a:t>
            </a:r>
          </a:p>
          <a:p>
            <a:endParaRPr lang="en-US" baseline="0" dirty="0"/>
          </a:p>
          <a:p>
            <a:r>
              <a:rPr lang="en-US" baseline="0" dirty="0"/>
              <a:t>So if you are interested in enabling print, please stop by the Mopria booth.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3FB3-8368-AC4B-8BBC-3E3D1B375EC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5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 that users want to print from their phones</a:t>
            </a:r>
            <a:r>
              <a:rPr lang="en-US" baseline="0" dirty="0"/>
              <a:t> and tablets. An overwhelming number of consumers and majority of business users have wanted or needed to print from the mobile devices that are with them every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3FB3-8368-AC4B-8BBC-3E3D1B375EC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46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D11A-A3E2-F04C-9720-C68627BEDD0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8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5911" y="1960086"/>
            <a:ext cx="5105400" cy="74295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4500" b="1" baseline="0">
                <a:solidFill>
                  <a:srgbClr val="0092D2"/>
                </a:solidFill>
              </a:defRPr>
            </a:lvl1pPr>
          </a:lstStyle>
          <a:p>
            <a:pPr lvl="0"/>
            <a:r>
              <a:rPr lang="en-US" sz="4500" b="1" dirty="0">
                <a:solidFill>
                  <a:srgbClr val="0092D2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41621" y="2645886"/>
            <a:ext cx="5105400" cy="28575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800">
                <a:solidFill>
                  <a:srgbClr val="636463"/>
                </a:solidFill>
              </a:defRPr>
            </a:lvl1pPr>
            <a:lvl2pPr algn="ctr">
              <a:buNone/>
              <a:defRPr sz="1800">
                <a:solidFill>
                  <a:srgbClr val="636463"/>
                </a:solidFill>
              </a:defRPr>
            </a:lvl2pPr>
            <a:lvl3pPr algn="ctr">
              <a:buNone/>
              <a:defRPr sz="1800">
                <a:solidFill>
                  <a:srgbClr val="636463"/>
                </a:solidFill>
              </a:defRPr>
            </a:lvl3pPr>
            <a:lvl4pPr algn="ctr">
              <a:buNone/>
              <a:defRPr sz="1800">
                <a:solidFill>
                  <a:srgbClr val="636463"/>
                </a:solidFill>
              </a:defRPr>
            </a:lvl4pPr>
            <a:lvl5pPr algn="ctr">
              <a:buNone/>
              <a:defRPr sz="1800">
                <a:solidFill>
                  <a:srgbClr val="636463"/>
                </a:solidFill>
              </a:defRPr>
            </a:lvl5pPr>
          </a:lstStyle>
          <a:p>
            <a:pPr lvl="0"/>
            <a:r>
              <a:rPr lang="en-US" dirty="0"/>
              <a:t>October 10, 2014</a:t>
            </a:r>
          </a:p>
        </p:txBody>
      </p:sp>
      <p:pic>
        <p:nvPicPr>
          <p:cNvPr id="59" name="Picture 58" descr="Balls_at_corn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7889" y="-716518"/>
            <a:ext cx="2469515" cy="1852136"/>
          </a:xfrm>
          <a:prstGeom prst="rect">
            <a:avLst/>
          </a:prstGeom>
        </p:spPr>
      </p:pic>
      <p:pic>
        <p:nvPicPr>
          <p:cNvPr id="2" name="Picture 1" descr="Mopria_alliance_logo_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4" y="4055504"/>
            <a:ext cx="1057179" cy="8259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5369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727472"/>
            <a:ext cx="8229600" cy="3429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Tx/>
              <a:buNone/>
              <a:tabLst/>
              <a:defRPr sz="1800" b="1" baseline="0">
                <a:solidFill>
                  <a:srgbClr val="0092D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subhead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162050"/>
            <a:ext cx="8229600" cy="3086100"/>
          </a:xfrm>
          <a:prstGeom prst="rect">
            <a:avLst/>
          </a:prstGeom>
        </p:spPr>
        <p:txBody>
          <a:bodyPr vert="horz" numCol="1"/>
          <a:lstStyle>
            <a:lvl1pPr marL="342900" indent="-342900">
              <a:buFont typeface="Arial"/>
              <a:buChar char="•"/>
              <a:tabLst/>
              <a:defRPr sz="1400" b="0" baseline="0">
                <a:solidFill>
                  <a:srgbClr val="636463"/>
                </a:solidFill>
              </a:defRPr>
            </a:lvl1pPr>
            <a:lvl2pPr>
              <a:buSzPct val="100000"/>
              <a:buFont typeface="Wingdings" charset="2"/>
              <a:buChar char="§"/>
              <a:defRPr sz="1400">
                <a:solidFill>
                  <a:srgbClr val="636463"/>
                </a:solidFill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rgbClr val="C0C1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dotted_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418" y="593170"/>
            <a:ext cx="7602982" cy="21146"/>
          </a:xfrm>
          <a:prstGeom prst="rect">
            <a:avLst/>
          </a:prstGeom>
        </p:spPr>
      </p:pic>
      <p:sp>
        <p:nvSpPr>
          <p:cNvPr id="18" name="Oval 17"/>
          <p:cNvSpPr/>
          <p:nvPr userDrawn="1"/>
        </p:nvSpPr>
        <p:spPr>
          <a:xfrm>
            <a:off x="8382000" y="4676775"/>
            <a:ext cx="304800" cy="304800"/>
          </a:xfrm>
          <a:prstGeom prst="ellipse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20" name="Content Placeholder 11"/>
          <p:cNvSpPr txBox="1">
            <a:spLocks/>
          </p:cNvSpPr>
          <p:nvPr userDrawn="1"/>
        </p:nvSpPr>
        <p:spPr>
          <a:xfrm>
            <a:off x="8266176" y="4690874"/>
            <a:ext cx="533400" cy="180975"/>
          </a:xfrm>
          <a:prstGeom prst="rect">
            <a:avLst/>
          </a:prstGeom>
        </p:spPr>
        <p:txBody>
          <a:bodyPr vert="horz" anchor="t"/>
          <a:lstStyle>
            <a:lvl1pPr algn="ctr">
              <a:buNone/>
              <a:defRPr sz="1200" b="1">
                <a:solidFill>
                  <a:schemeClr val="bg1"/>
                </a:solidFill>
              </a:defRPr>
            </a:lvl1pPr>
            <a:lvl2pPr>
              <a:defRPr sz="900">
                <a:solidFill>
                  <a:srgbClr val="636463"/>
                </a:solidFill>
              </a:defRPr>
            </a:lvl2pPr>
            <a:lvl3pPr>
              <a:defRPr sz="900">
                <a:solidFill>
                  <a:srgbClr val="636463"/>
                </a:solidFill>
              </a:defRPr>
            </a:lvl3pPr>
            <a:lvl4pPr>
              <a:defRPr sz="900">
                <a:solidFill>
                  <a:srgbClr val="636463"/>
                </a:solidFill>
              </a:defRPr>
            </a:lvl4pPr>
            <a:lvl5pPr>
              <a:defRPr sz="900">
                <a:solidFill>
                  <a:srgbClr val="636463"/>
                </a:solidFill>
              </a:defRPr>
            </a:lvl5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B70C01A-A6E5-6C4F-9942-705DAC14FF7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34290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1" descr="inside_ball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8600" y="-183672"/>
            <a:ext cx="1660978" cy="853994"/>
          </a:xfrm>
          <a:prstGeom prst="rect">
            <a:avLst/>
          </a:prstGeom>
        </p:spPr>
      </p:pic>
      <p:pic>
        <p:nvPicPr>
          <p:cNvPr id="13" name="Picture 12" descr="Mopria_alliance_logo_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45796"/>
            <a:ext cx="685800" cy="5357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67890" y="1943100"/>
            <a:ext cx="5105400" cy="74295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4500" b="1" baseline="0">
                <a:solidFill>
                  <a:srgbClr val="0092D2"/>
                </a:solidFill>
              </a:defRPr>
            </a:lvl1pPr>
          </a:lstStyle>
          <a:p>
            <a:pPr lvl="0"/>
            <a:r>
              <a:rPr lang="en-US" sz="4500" b="1" dirty="0">
                <a:solidFill>
                  <a:srgbClr val="0092D2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2514600"/>
            <a:ext cx="5105400" cy="28575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800">
                <a:solidFill>
                  <a:srgbClr val="636463"/>
                </a:solidFill>
              </a:defRPr>
            </a:lvl1pPr>
            <a:lvl2pPr algn="ctr">
              <a:buNone/>
              <a:defRPr sz="1800">
                <a:solidFill>
                  <a:srgbClr val="636463"/>
                </a:solidFill>
              </a:defRPr>
            </a:lvl2pPr>
            <a:lvl3pPr algn="ctr">
              <a:buNone/>
              <a:defRPr sz="1800">
                <a:solidFill>
                  <a:srgbClr val="636463"/>
                </a:solidFill>
              </a:defRPr>
            </a:lvl3pPr>
            <a:lvl4pPr algn="ctr">
              <a:buNone/>
              <a:defRPr sz="1800">
                <a:solidFill>
                  <a:srgbClr val="636463"/>
                </a:solidFill>
              </a:defRPr>
            </a:lvl4pPr>
            <a:lvl5pPr algn="ctr">
              <a:buNone/>
              <a:defRPr sz="1800">
                <a:solidFill>
                  <a:srgbClr val="636463"/>
                </a:solidFill>
              </a:defRPr>
            </a:lvl5pPr>
          </a:lstStyle>
          <a:p>
            <a:pPr lvl="0"/>
            <a:r>
              <a:rPr lang="en-US" dirty="0"/>
              <a:t>October 10, 2014</a:t>
            </a:r>
          </a:p>
        </p:txBody>
      </p:sp>
      <p:pic>
        <p:nvPicPr>
          <p:cNvPr id="59" name="Picture 58" descr="Balls_at_corn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4940" y="-628650"/>
            <a:ext cx="3063335" cy="1943100"/>
          </a:xfrm>
          <a:prstGeom prst="rect">
            <a:avLst/>
          </a:prstGeom>
        </p:spPr>
      </p:pic>
      <p:pic>
        <p:nvPicPr>
          <p:cNvPr id="60" name="Picture 59" descr="dotted_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3296" y="2662718"/>
            <a:ext cx="1848104" cy="40241"/>
          </a:xfrm>
          <a:prstGeom prst="rect">
            <a:avLst/>
          </a:prstGeom>
        </p:spPr>
      </p:pic>
      <p:pic>
        <p:nvPicPr>
          <p:cNvPr id="61" name="Picture 60" descr="dotted_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1200" y="2662718"/>
            <a:ext cx="1848104" cy="40241"/>
          </a:xfrm>
          <a:prstGeom prst="rect">
            <a:avLst/>
          </a:prstGeom>
        </p:spPr>
      </p:pic>
      <p:pic>
        <p:nvPicPr>
          <p:cNvPr id="10" name="Picture 9" descr="\\Znycfp2\ny dept\NY CorpAffairs\Clients-Active\Mopria\Admin\Logo\Mopria_Alliance_600x60.jp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4" y="4377350"/>
            <a:ext cx="990600" cy="57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83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828"/>
            <a:ext cx="8229600" cy="5369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742950"/>
            <a:ext cx="8229600" cy="342900"/>
          </a:xfrm>
          <a:prstGeom prst="rect">
            <a:avLst/>
          </a:prstGeom>
        </p:spPr>
        <p:txBody>
          <a:bodyPr vert="horz" numCol="1"/>
          <a:lstStyle>
            <a:lvl1pPr marL="0" indent="0">
              <a:buFontTx/>
              <a:buNone/>
              <a:tabLst/>
              <a:defRPr sz="1800" b="1" baseline="0">
                <a:solidFill>
                  <a:srgbClr val="0092D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subhead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8229600" cy="3086100"/>
          </a:xfrm>
          <a:prstGeom prst="rect">
            <a:avLst/>
          </a:prstGeom>
        </p:spPr>
        <p:txBody>
          <a:bodyPr vert="horz" numCol="1"/>
          <a:lstStyle>
            <a:lvl1pPr marL="342900" indent="-342900">
              <a:buFont typeface="Arial"/>
              <a:buChar char="•"/>
              <a:tabLst/>
              <a:defRPr sz="1400" b="0" baseline="0">
                <a:solidFill>
                  <a:srgbClr val="636463"/>
                </a:solidFill>
              </a:defRPr>
            </a:lvl1pPr>
            <a:lvl2pPr>
              <a:buSzPct val="100000"/>
              <a:buFont typeface="Wingdings" charset="2"/>
              <a:buChar char="§"/>
              <a:defRPr sz="1400">
                <a:solidFill>
                  <a:srgbClr val="636463"/>
                </a:solidFill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rgbClr val="C0C1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 descr="dotted_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418" y="608647"/>
            <a:ext cx="7602982" cy="21146"/>
          </a:xfrm>
          <a:prstGeom prst="rect">
            <a:avLst/>
          </a:prstGeom>
        </p:spPr>
      </p:pic>
      <p:pic>
        <p:nvPicPr>
          <p:cNvPr id="17" name="Picture 16" descr="inside_ball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00" y="-114300"/>
            <a:ext cx="1893094" cy="933450"/>
          </a:xfrm>
          <a:prstGeom prst="rect">
            <a:avLst/>
          </a:prstGeom>
        </p:spPr>
      </p:pic>
      <p:sp>
        <p:nvSpPr>
          <p:cNvPr id="18" name="Oval 17"/>
          <p:cNvSpPr/>
          <p:nvPr userDrawn="1"/>
        </p:nvSpPr>
        <p:spPr>
          <a:xfrm>
            <a:off x="8426450" y="4810125"/>
            <a:ext cx="292100" cy="219075"/>
          </a:xfrm>
          <a:prstGeom prst="ellipse">
            <a:avLst/>
          </a:prstGeom>
          <a:solidFill>
            <a:srgbClr val="6364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Content Placeholder 11"/>
          <p:cNvSpPr txBox="1">
            <a:spLocks/>
          </p:cNvSpPr>
          <p:nvPr userDrawn="1"/>
        </p:nvSpPr>
        <p:spPr>
          <a:xfrm>
            <a:off x="8305800" y="4810125"/>
            <a:ext cx="533400" cy="180975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200" b="1">
                <a:solidFill>
                  <a:schemeClr val="bg1"/>
                </a:solidFill>
              </a:defRPr>
            </a:lvl1pPr>
            <a:lvl2pPr>
              <a:defRPr sz="900">
                <a:solidFill>
                  <a:srgbClr val="636463"/>
                </a:solidFill>
              </a:defRPr>
            </a:lvl2pPr>
            <a:lvl3pPr>
              <a:defRPr sz="900">
                <a:solidFill>
                  <a:srgbClr val="636463"/>
                </a:solidFill>
              </a:defRPr>
            </a:lvl3pPr>
            <a:lvl4pPr>
              <a:defRPr sz="900">
                <a:solidFill>
                  <a:srgbClr val="636463"/>
                </a:solidFill>
              </a:defRPr>
            </a:lvl4pPr>
            <a:lvl5pPr>
              <a:defRPr sz="900">
                <a:solidFill>
                  <a:srgbClr val="636463"/>
                </a:solidFill>
              </a:defRPr>
            </a:lvl5pPr>
          </a:lstStyle>
          <a:p>
            <a:pPr marL="342900" indent="-342900">
              <a:spcBef>
                <a:spcPct val="20000"/>
              </a:spcBef>
              <a:buFont typeface="Arial"/>
              <a:buNone/>
              <a:defRPr/>
            </a:pPr>
            <a:fld id="{7B70C01A-A6E5-6C4F-9942-705DAC14FF7E}" type="slidenum">
              <a:rPr lang="en-US" sz="1100" smtClean="0">
                <a:solidFill>
                  <a:prstClr val="white"/>
                </a:solidFill>
              </a:rPr>
              <a:pPr marL="342900" indent="-342900">
                <a:spcBef>
                  <a:spcPct val="20000"/>
                </a:spcBef>
                <a:buFont typeface="Arial"/>
                <a:buNone/>
                <a:defRPr/>
              </a:pPr>
              <a:t>‹#›</a:t>
            </a:fld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1" name="Picture 10" descr="\\Znycfp2\ny dept\NY CorpAffairs\Clients-Active\Mopria\Admin\Logo\Mopria_Alliance_600x60.jp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2" y="4400550"/>
            <a:ext cx="762000" cy="575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21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6364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91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6364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21" Type="http://schemas.openxmlformats.org/officeDocument/2006/relationships/image" Target="../media/image28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gif"/><Relationship Id="rId14" Type="http://schemas.openxmlformats.org/officeDocument/2006/relationships/image" Target="../media/image21.jpeg"/><Relationship Id="rId22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3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10" Type="http://schemas.openxmlformats.org/officeDocument/2006/relationships/image" Target="../media/image46.png"/><Relationship Id="rId4" Type="http://schemas.openxmlformats.org/officeDocument/2006/relationships/image" Target="../media/image41.jpe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90550"/>
            <a:ext cx="3429000" cy="28575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8447AD-7A0B-4FD8-920C-C4C7502A9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44" y="3562350"/>
            <a:ext cx="6599321" cy="109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41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148834"/>
            <a:ext cx="8229600" cy="42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6"/>
            <a:r>
              <a:rPr lang="en-GB" dirty="0"/>
              <a:t>Mopria + Android – Making Mobile Print Easy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666750"/>
            <a:ext cx="8229600" cy="342900"/>
          </a:xfrm>
        </p:spPr>
        <p:txBody>
          <a:bodyPr lIns="68589" tIns="34295" rIns="68589" bIns="34295"/>
          <a:lstStyle/>
          <a:p>
            <a:r>
              <a:rPr lang="en-US" dirty="0"/>
              <a:t>Mopria Contributions Began with Kit Kat</a:t>
            </a:r>
          </a:p>
        </p:txBody>
      </p:sp>
      <p:pic>
        <p:nvPicPr>
          <p:cNvPr id="14" name="Picture 12" descr="Image result for android kit kat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76" y="1528352"/>
            <a:ext cx="611507" cy="9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Image result for android lollipop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88" y="1167104"/>
            <a:ext cx="913511" cy="129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02" y="1601756"/>
            <a:ext cx="845315" cy="8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4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25242"/>
            <a:ext cx="1141888" cy="8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73608" y="2563588"/>
            <a:ext cx="1058641" cy="4385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Android 4.4</a:t>
            </a:r>
            <a:br>
              <a: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KIT KAT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96808" y="2563588"/>
            <a:ext cx="923990" cy="4385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Android 5</a:t>
            </a:r>
            <a:br>
              <a: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LOLLIPOP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45834" y="2563587"/>
            <a:ext cx="1008949" cy="423203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Android 6</a:t>
            </a:r>
            <a:br>
              <a: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MARSHMALLOW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19150" y="2563588"/>
            <a:ext cx="923989" cy="4385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Android 7</a:t>
            </a:r>
            <a:br>
              <a: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NOUGAT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3205" y="2563588"/>
            <a:ext cx="923990" cy="4385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Android 8</a:t>
            </a:r>
            <a:br>
              <a: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OREO</a:t>
            </a:r>
          </a:p>
        </p:txBody>
      </p:sp>
      <p:pic>
        <p:nvPicPr>
          <p:cNvPr id="33" name="Picture 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3" y="1481386"/>
            <a:ext cx="601580" cy="91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749559" y="3145959"/>
            <a:ext cx="7088356" cy="22299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Local Printing Enabled (Android Print Framework)</a:t>
            </a:r>
            <a:endParaRPr lang="en-US" sz="6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15188" y="3497236"/>
            <a:ext cx="5722727" cy="223148"/>
          </a:xfrm>
          <a:prstGeom prst="rect">
            <a:avLst/>
          </a:prstGeom>
          <a:solidFill>
            <a:schemeClr val="accent3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Enhanced Printing Features</a:t>
            </a:r>
            <a:endParaRPr lang="en-US" sz="6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60715" y="3851569"/>
            <a:ext cx="3377199" cy="223148"/>
          </a:xfrm>
          <a:prstGeom prst="rect">
            <a:avLst/>
          </a:prstGeom>
          <a:solidFill>
            <a:srgbClr val="92D050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Print Service On By Default/Print Service Discovery</a:t>
            </a:r>
            <a:endParaRPr lang="en-US" sz="6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13603" y="4187428"/>
            <a:ext cx="1824312" cy="223148"/>
          </a:xfrm>
          <a:prstGeom prst="rect">
            <a:avLst/>
          </a:prstGeom>
          <a:solidFill>
            <a:srgbClr val="00B050"/>
          </a:solidFill>
        </p:spPr>
        <p:txBody>
          <a:bodyPr wrap="square" lIns="68589" tIns="34295" rIns="68589" bIns="34295" rtlCol="0" anchor="ctr">
            <a:spAutoFit/>
          </a:bodyPr>
          <a:lstStyle/>
          <a:p>
            <a:pPr algn="ctr"/>
            <a:r>
              <a:rPr lang="en-US" sz="1000" b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Mopria Integrated</a:t>
            </a:r>
            <a:endParaRPr lang="en-US" sz="600" b="1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2012" y="2563588"/>
            <a:ext cx="1058641" cy="4385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Android 4.3</a:t>
            </a:r>
            <a:br>
              <a: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JELLY BEAN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200" y="3145959"/>
            <a:ext cx="1370266" cy="2231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1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Each App Handled Print</a:t>
            </a:r>
            <a:endParaRPr lang="en-US" sz="6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pic>
        <p:nvPicPr>
          <p:cNvPr id="2052" name="Picture 4" descr="Image result for android ore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71158"/>
            <a:ext cx="1083418" cy="101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027739" y="2571750"/>
            <a:ext cx="810176" cy="4385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Android 9</a:t>
            </a:r>
            <a:br>
              <a:rPr lang="en-US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PIE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5781" y="1697659"/>
            <a:ext cx="1162759" cy="8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3200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43000" y="1543050"/>
            <a:ext cx="6934200" cy="1485900"/>
          </a:xfrm>
        </p:spPr>
        <p:txBody>
          <a:bodyPr lIns="68589" tIns="34295" rIns="68589" bIns="34295"/>
          <a:lstStyle/>
          <a:p>
            <a:pPr>
              <a:spcBef>
                <a:spcPts val="0"/>
              </a:spcBef>
            </a:pPr>
            <a:r>
              <a:rPr lang="en-US" sz="4800" dirty="0">
                <a:solidFill>
                  <a:srgbClr val="1DAFED"/>
                </a:solidFill>
              </a:rPr>
              <a:t>Thank you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864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9" tIns="34295" rIns="68589" bIns="34295"/>
          <a:lstStyle/>
          <a:p>
            <a:r>
              <a:rPr lang="en-GB" dirty="0"/>
              <a:t>Mopria Alliance Mission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162050"/>
            <a:ext cx="8229600" cy="3314700"/>
          </a:xfrm>
        </p:spPr>
        <p:txBody>
          <a:bodyPr lIns="68589" tIns="34295" rIns="68589" bIns="34295"/>
          <a:lstStyle/>
          <a:p>
            <a:pPr marL="0" indent="0" algn="ctr">
              <a:buNone/>
            </a:pPr>
            <a:r>
              <a:rPr lang="en-US" sz="4500" b="1" i="1" dirty="0">
                <a:solidFill>
                  <a:srgbClr val="1DAFED"/>
                </a:solidFill>
              </a:rPr>
              <a:t>The Mopria Alliance provides universal standards and solutions for print and scan. </a:t>
            </a:r>
            <a:r>
              <a:rPr lang="en-US" sz="4500" b="1" i="1" dirty="0"/>
              <a:t> </a:t>
            </a:r>
            <a:br>
              <a:rPr lang="en-US" sz="4500" b="1" i="1" dirty="0"/>
            </a:br>
            <a:endParaRPr lang="en-US" sz="4500" b="1" i="1" cap="small" dirty="0"/>
          </a:p>
          <a:p>
            <a:pPr marL="0" indent="0" algn="ctr">
              <a:buNone/>
            </a:pPr>
            <a:endParaRPr lang="en-US" sz="1000" cap="small" dirty="0"/>
          </a:p>
          <a:p>
            <a:pPr marL="0" indent="0" algn="ctr">
              <a:buNone/>
            </a:pPr>
            <a:endParaRPr lang="en-US" sz="1000" cap="small" dirty="0"/>
          </a:p>
          <a:p>
            <a:pPr marL="0" indent="0" algn="ctr">
              <a:buNone/>
            </a:pPr>
            <a:endParaRPr lang="en-US" sz="1000" cap="smal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4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mopria.org/portals/0/images/member_logos/sh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589072"/>
            <a:ext cx="1591824" cy="433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Mopria Membership*</a:t>
            </a:r>
          </a:p>
        </p:txBody>
      </p:sp>
      <p:grpSp>
        <p:nvGrpSpPr>
          <p:cNvPr id="3" name="Group 28"/>
          <p:cNvGrpSpPr/>
          <p:nvPr/>
        </p:nvGrpSpPr>
        <p:grpSpPr>
          <a:xfrm>
            <a:off x="2268450" y="682367"/>
            <a:ext cx="6142279" cy="578594"/>
            <a:chOff x="1792776" y="947140"/>
            <a:chExt cx="6143878" cy="771659"/>
          </a:xfrm>
        </p:grpSpPr>
        <p:pic>
          <p:nvPicPr>
            <p:cNvPr id="5" name="Picture 4" descr="xer_3ln_cmyk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157328" y="947140"/>
              <a:ext cx="1779326" cy="771659"/>
            </a:xfrm>
            <a:prstGeom prst="rect">
              <a:avLst/>
            </a:prstGeom>
          </p:spPr>
        </p:pic>
        <p:pic>
          <p:nvPicPr>
            <p:cNvPr id="6" name="Picture 5" descr="HP_Blue_RGB_150_MD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634066" y="1023772"/>
              <a:ext cx="461574" cy="618398"/>
            </a:xfrm>
            <a:prstGeom prst="rect">
              <a:avLst/>
            </a:prstGeom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792776" y="1141846"/>
              <a:ext cx="1398486" cy="339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3" descr="\\mulan\Workfile\Consortia\Logo Library\ZigBee\member_logos\Seiko Epson\seikoepson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19" y="2601987"/>
            <a:ext cx="1024789" cy="31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2"/>
          <p:cNvGrpSpPr/>
          <p:nvPr/>
        </p:nvGrpSpPr>
        <p:grpSpPr>
          <a:xfrm>
            <a:off x="2505008" y="1247229"/>
            <a:ext cx="2574130" cy="887710"/>
            <a:chOff x="1795583" y="2050294"/>
            <a:chExt cx="2733641" cy="1190653"/>
          </a:xfrm>
        </p:grpSpPr>
        <p:pic>
          <p:nvPicPr>
            <p:cNvPr id="10" name="Picture 4" descr="\\mulan\Workfile\Consortia\Logo Library\WiMedia\member_logos\0-Adopt\Konicaminolta\KMLogoWiMedLGcol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182" y="2050294"/>
              <a:ext cx="1565042" cy="1190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starvedfool.com/wp-content/uploads/2013/05/Adobe-Logo-625x593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583" y="2264637"/>
              <a:ext cx="851346" cy="807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309993" y="694567"/>
            <a:ext cx="1662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Founders &amp; Board Members</a:t>
            </a:r>
          </a:p>
        </p:txBody>
      </p:sp>
      <p:pic>
        <p:nvPicPr>
          <p:cNvPr id="20" name="Picture 2" descr="C:\Users\lmdwyer.AMERICAS\Downloads\KYOCERADocumentSolutionsIncLogo_390_1\KYOCERA Document Solutions Inc logo.g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452443" y="2187262"/>
            <a:ext cx="1324897" cy="382336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47774" y="2637938"/>
            <a:ext cx="1294572" cy="338382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76839" y="3030654"/>
            <a:ext cx="1237550" cy="25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Users\kschader\AppData\Local\Temp\BNZ.52cddd0010a8c5c\Pantum slogan_larg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4801"/>
          <a:stretch>
            <a:fillRect/>
          </a:stretch>
        </p:blipFill>
        <p:spPr bwMode="auto">
          <a:xfrm>
            <a:off x="2410099" y="2609172"/>
            <a:ext cx="1105561" cy="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Toshiba Logo 300x93 Toshiba logo free wallpaper hd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057673" y="2140244"/>
            <a:ext cx="1272946" cy="349238"/>
          </a:xfrm>
          <a:prstGeom prst="rect">
            <a:avLst/>
          </a:prstGeom>
          <a:noFill/>
        </p:spPr>
      </p:pic>
      <p:pic>
        <p:nvPicPr>
          <p:cNvPr id="1028" name="Picture 4" descr="http://www.mopria.org/portals/0/images/member_logos/dell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38400" y="3576964"/>
            <a:ext cx="677159" cy="495173"/>
          </a:xfrm>
          <a:prstGeom prst="rect">
            <a:avLst/>
          </a:prstGeom>
          <a:noFill/>
        </p:spPr>
      </p:pic>
      <p:pic>
        <p:nvPicPr>
          <p:cNvPr id="1032" name="Picture 8" descr="http://www.mopria.org/portals/0/images/member_logos/primax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20077" y="3657317"/>
            <a:ext cx="1066523" cy="264299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308775" y="1422109"/>
            <a:ext cx="1662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Executive &amp; Board Members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1778" y="2475723"/>
            <a:ext cx="1662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Executive Members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1777" y="3657317"/>
            <a:ext cx="1662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Adopters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052689" y="785521"/>
            <a:ext cx="0" cy="3770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9731" y="1314778"/>
            <a:ext cx="83798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45090" y="2084266"/>
            <a:ext cx="83798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69678" y="3428777"/>
            <a:ext cx="83798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5911" y="4171533"/>
            <a:ext cx="83798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3" t="33270" r="9266" b="35644"/>
          <a:stretch/>
        </p:blipFill>
        <p:spPr>
          <a:xfrm>
            <a:off x="5155298" y="1569205"/>
            <a:ext cx="1308129" cy="3457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81" y="889759"/>
            <a:ext cx="1421646" cy="1638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42" y="2243656"/>
            <a:ext cx="910933" cy="3300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87" y="2239419"/>
            <a:ext cx="1229424" cy="23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672665"/>
            <a:ext cx="1016211" cy="268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59189" y="4556025"/>
            <a:ext cx="6144004" cy="6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1DAFED"/>
                </a:solidFill>
              </a:rPr>
              <a:t>*Represents more than 98% of the worldwide printer business</a:t>
            </a:r>
          </a:p>
          <a:p>
            <a:endParaRPr lang="en-US" sz="2399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49" y="2956328"/>
            <a:ext cx="1272946" cy="4682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27778" r="21722" b="33704"/>
          <a:stretch/>
        </p:blipFill>
        <p:spPr>
          <a:xfrm>
            <a:off x="3965989" y="2922633"/>
            <a:ext cx="1014618" cy="4977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49533" y="2510817"/>
            <a:ext cx="489225" cy="4914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83682" y="3627456"/>
            <a:ext cx="1320754" cy="3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0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9" tIns="34295" rIns="68589" bIns="34295"/>
          <a:lstStyle/>
          <a:p>
            <a:pPr>
              <a:lnSpc>
                <a:spcPct val="90000"/>
              </a:lnSpc>
            </a:pPr>
            <a:r>
              <a:rPr lang="en-US" dirty="0"/>
              <a:t>Mopria Print Reaches Critical Mass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1680" y="914400"/>
            <a:ext cx="4892088" cy="390107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2100" b="1" dirty="0">
                <a:solidFill>
                  <a:srgbClr val="00B0F0"/>
                </a:solidFill>
              </a:rPr>
              <a:t>1B+ Installs: 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Combined Amazon, Huawei, Samsung and ZTE pre-load devices and installations from Google Play and Chinese app stores and the Default Print Service on Android 8 &amp; 9.</a:t>
            </a:r>
          </a:p>
          <a:p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100" b="1" dirty="0">
                <a:solidFill>
                  <a:srgbClr val="00B0F0"/>
                </a:solidFill>
              </a:rPr>
              <a:t>120+ Million Certified Printers: 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 24 printer companies with 3,000 certified printer models</a:t>
            </a:r>
          </a:p>
          <a:p>
            <a:pPr marL="214341" indent="-214341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100" b="1" dirty="0">
                <a:solidFill>
                  <a:srgbClr val="00B0F0"/>
                </a:solidFill>
              </a:rPr>
              <a:t>Half a Billion Pages Printed</a:t>
            </a:r>
            <a:endParaRPr lang="en-US" sz="2100" dirty="0">
              <a:solidFill>
                <a:srgbClr val="FF33CC"/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AutoShape 2" descr="Image result for lexmark logo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123950"/>
            <a:ext cx="353152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7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Mopria Print 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1144936"/>
            <a:ext cx="5257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dirty="0"/>
              <a:t>Mopria Print Service 2.0 (September 2016)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Supports Enterprise features including: </a:t>
            </a:r>
          </a:p>
          <a:p>
            <a:pPr lvl="1"/>
            <a:r>
              <a:rPr lang="en-US" sz="1200" dirty="0">
                <a:solidFill>
                  <a:schemeClr val="dk1"/>
                </a:solidFill>
              </a:rPr>
              <a:t>- transport security (SSL/TLS)</a:t>
            </a:r>
          </a:p>
          <a:p>
            <a:pPr lvl="1"/>
            <a:r>
              <a:rPr lang="en-US" sz="1200" dirty="0">
                <a:solidFill>
                  <a:schemeClr val="dk1"/>
                </a:solidFill>
              </a:rPr>
              <a:t>- stapling</a:t>
            </a:r>
          </a:p>
          <a:p>
            <a:pPr lvl="1"/>
            <a:r>
              <a:rPr lang="en-US" sz="1200" dirty="0">
                <a:solidFill>
                  <a:schemeClr val="dk1"/>
                </a:solidFill>
              </a:rPr>
              <a:t>- accounting</a:t>
            </a:r>
          </a:p>
          <a:p>
            <a:pPr lvl="1"/>
            <a:r>
              <a:rPr lang="en-US" sz="1200" dirty="0">
                <a:solidFill>
                  <a:schemeClr val="dk1"/>
                </a:solidFill>
              </a:rPr>
              <a:t>- pin printing</a:t>
            </a:r>
          </a:p>
          <a:p>
            <a:pPr lvl="1"/>
            <a:r>
              <a:rPr lang="en-US" sz="1200" dirty="0">
                <a:solidFill>
                  <a:schemeClr val="dk1"/>
                </a:solidFill>
              </a:rPr>
              <a:t>- user authentication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Share to print for:</a:t>
            </a:r>
          </a:p>
          <a:p>
            <a:pPr lvl="1"/>
            <a:r>
              <a:rPr lang="en-US" sz="1200" dirty="0">
                <a:solidFill>
                  <a:schemeClr val="dk1"/>
                </a:solidFill>
              </a:rPr>
              <a:t>- Images</a:t>
            </a:r>
          </a:p>
          <a:p>
            <a:pPr lvl="1"/>
            <a:r>
              <a:rPr lang="en-US" sz="1200" dirty="0">
                <a:solidFill>
                  <a:schemeClr val="dk1"/>
                </a:solidFill>
              </a:rPr>
              <a:t>- PDF documents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Improve stability and performance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</a:endParaRPr>
          </a:p>
          <a:p>
            <a:pPr>
              <a:defRPr/>
            </a:pPr>
            <a:r>
              <a:rPr lang="en-US" sz="1400" b="1" dirty="0"/>
              <a:t>Mopria Print Service 2.1 (December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Allows you to choose the print quality.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Adds N-up printing to the list of supported workplace features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Find out printer information prior selection on Android 7.0</a:t>
            </a:r>
          </a:p>
          <a:p>
            <a:pPr lvl="0"/>
            <a:endParaRPr lang="en-US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Mopria Print 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1144936"/>
            <a:ext cx="5257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dirty="0"/>
              <a:t>Mopria Print Service 2.3 (November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Launcher content improvements: </a:t>
            </a:r>
          </a:p>
          <a:p>
            <a:pPr lvl="0"/>
            <a:r>
              <a:rPr lang="en-US" sz="1200" dirty="0"/>
              <a:t>	- How to Print </a:t>
            </a:r>
          </a:p>
          <a:p>
            <a:pPr lvl="0"/>
            <a:r>
              <a:rPr lang="en-US" sz="1200" dirty="0"/>
              <a:t>	- Available printers, printer information, add printers</a:t>
            </a:r>
          </a:p>
          <a:p>
            <a:pPr lvl="0"/>
            <a:r>
              <a:rPr lang="en-US" sz="1200" dirty="0"/>
              <a:t>	- Troubleshooting information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Advanced finishing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Share to print for</a:t>
            </a:r>
          </a:p>
          <a:p>
            <a:pPr lvl="1"/>
            <a:r>
              <a:rPr lang="en-US" sz="1200" dirty="0"/>
              <a:t>- Web Files</a:t>
            </a:r>
          </a:p>
          <a:p>
            <a:pPr lvl="1"/>
            <a:r>
              <a:rPr lang="en-US" sz="1200" dirty="0"/>
              <a:t>- Text files</a:t>
            </a:r>
          </a:p>
          <a:p>
            <a:pPr lvl="1"/>
            <a:r>
              <a:rPr lang="en-US" sz="1200" dirty="0"/>
              <a:t>- Content from web-based apps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Bug fixes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</a:endParaRPr>
          </a:p>
          <a:p>
            <a:pPr>
              <a:defRPr/>
            </a:pPr>
            <a:r>
              <a:rPr lang="en-US" sz="1400" b="1" dirty="0"/>
              <a:t> Mopria Print Service 2.4 (March 2018)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Support multiple input trays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Support printer side enterprise policies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Support additional larger media sizes for PDF printers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Additional advanced finishing options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Enabling MDNS printer discovery over access points that perform packet aggregation. Common in enterprise environments.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Bug fixes</a:t>
            </a:r>
          </a:p>
          <a:p>
            <a:pPr>
              <a:defRPr/>
            </a:pPr>
            <a:endParaRPr lang="en-US" sz="1200" dirty="0">
              <a:solidFill>
                <a:schemeClr val="dk1"/>
              </a:solidFill>
            </a:endParaRPr>
          </a:p>
          <a:p>
            <a:pPr lvl="0"/>
            <a:endParaRPr lang="en-US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3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Mopria Print 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1144936"/>
            <a:ext cx="525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dirty="0"/>
              <a:t>Mopria Print Service 2.5 (July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Automatic caching of printer defaults for Duplex and Media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Support for Multiple Hole Punch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Ability to select more than one Finishing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Bug fixes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</a:endParaRPr>
          </a:p>
          <a:p>
            <a:pPr>
              <a:defRPr/>
            </a:pPr>
            <a:r>
              <a:rPr lang="en-US" sz="1400" b="1" dirty="0"/>
              <a:t> </a:t>
            </a:r>
            <a:endParaRPr lang="en-US" sz="1200" dirty="0">
              <a:solidFill>
                <a:schemeClr val="dk1"/>
              </a:solidFill>
            </a:endParaRPr>
          </a:p>
          <a:p>
            <a:pPr lvl="0"/>
            <a:endParaRPr lang="en-US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9" tIns="34295" rIns="68589" bIns="34295"/>
          <a:lstStyle/>
          <a:p>
            <a:r>
              <a:rPr lang="en-US" dirty="0"/>
              <a:t>Mopria Print Distributed Globally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0" y="742950"/>
            <a:ext cx="8229600" cy="342900"/>
          </a:xfrm>
        </p:spPr>
        <p:txBody>
          <a:bodyPr lIns="68589" tIns="34295" rIns="68589" bIns="34295"/>
          <a:lstStyle/>
          <a:p>
            <a:r>
              <a:rPr lang="en-US" dirty="0"/>
              <a:t>Significant Install Growth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05000" y="2984541"/>
            <a:ext cx="2198149" cy="14904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t"/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Mopria Website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Direct Downloads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</a:rPr>
              <a:t>-For MDM and customers without app store access</a:t>
            </a:r>
            <a:endParaRPr lang="en-US" sz="500" dirty="0">
              <a:solidFill>
                <a:srgbClr val="00B050"/>
              </a:solidFill>
            </a:endParaRPr>
          </a:p>
          <a:p>
            <a:pPr algn="ctr"/>
            <a:endParaRPr lang="en-US" sz="2100" b="1" dirty="0">
              <a:solidFill>
                <a:srgbClr val="00B05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93253" y="3017210"/>
            <a:ext cx="2198148" cy="1490498"/>
            <a:chOff x="5193252" y="3017210"/>
            <a:chExt cx="2725937" cy="1691278"/>
          </a:xfrm>
        </p:grpSpPr>
        <p:sp>
          <p:nvSpPr>
            <p:cNvPr id="16" name="Rounded Rectangle 15"/>
            <p:cNvSpPr/>
            <p:nvPr/>
          </p:nvSpPr>
          <p:spPr>
            <a:xfrm>
              <a:off x="5193252" y="3017210"/>
              <a:ext cx="2725937" cy="16912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4295" rIns="0" bIns="34295" rtlCol="0" anchor="t"/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</a:rPr>
                <a:t>Library Integrated with Members’ Applications</a:t>
              </a:r>
            </a:p>
            <a:p>
              <a:pPr algn="ctr"/>
              <a:endParaRPr lang="en-US" b="1" dirty="0">
                <a:solidFill>
                  <a:srgbClr val="FF33CC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790" y="4027616"/>
              <a:ext cx="644860" cy="64485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85800" y="1231551"/>
            <a:ext cx="2198149" cy="1373619"/>
            <a:chOff x="1292534" y="1231551"/>
            <a:chExt cx="2725938" cy="1558655"/>
          </a:xfrm>
        </p:grpSpPr>
        <p:sp>
          <p:nvSpPr>
            <p:cNvPr id="13" name="Rounded Rectangle 12"/>
            <p:cNvSpPr/>
            <p:nvPr/>
          </p:nvSpPr>
          <p:spPr>
            <a:xfrm>
              <a:off x="1292534" y="1231551"/>
              <a:ext cx="2725938" cy="15586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92D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t"/>
            <a:lstStyle/>
            <a:p>
              <a:pPr algn="ctr"/>
              <a:endParaRPr lang="en-US" sz="1500" b="1" dirty="0">
                <a:solidFill>
                  <a:srgbClr val="00B0F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331" y="1770371"/>
              <a:ext cx="2372343" cy="481013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412452" y="1114672"/>
            <a:ext cx="2198148" cy="1490498"/>
            <a:chOff x="5124542" y="1132742"/>
            <a:chExt cx="2725937" cy="1691278"/>
          </a:xfrm>
        </p:grpSpPr>
        <p:sp>
          <p:nvSpPr>
            <p:cNvPr id="17" name="Rounded Rectangle 16"/>
            <p:cNvSpPr/>
            <p:nvPr/>
          </p:nvSpPr>
          <p:spPr>
            <a:xfrm>
              <a:off x="5124542" y="1132742"/>
              <a:ext cx="2725937" cy="16912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4295" rIns="0" bIns="34295" rtlCol="0" anchor="t"/>
            <a:lstStyle/>
            <a:p>
              <a:pPr algn="ctr"/>
              <a:r>
                <a:rPr lang="en-US" sz="2000" b="1" dirty="0">
                  <a:solidFill>
                    <a:srgbClr val="FF33CC"/>
                  </a:solidFill>
                </a:rPr>
                <a:t>Chinese App Stores</a:t>
              </a:r>
            </a:p>
            <a:p>
              <a:pPr algn="ctr"/>
              <a:endParaRPr lang="en-US" b="1" dirty="0">
                <a:solidFill>
                  <a:srgbClr val="FF33CC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04" t="11740" r="16123" b="64092"/>
            <a:stretch/>
          </p:blipFill>
          <p:spPr>
            <a:xfrm>
              <a:off x="5842658" y="2251385"/>
              <a:ext cx="1684694" cy="41826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2" t="56178" r="11636" b="15510"/>
            <a:stretch/>
          </p:blipFill>
          <p:spPr>
            <a:xfrm>
              <a:off x="5193252" y="1708942"/>
              <a:ext cx="1459499" cy="40150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302" y="1822810"/>
              <a:ext cx="908050" cy="269153"/>
            </a:xfrm>
            <a:prstGeom prst="rect">
              <a:avLst/>
            </a:prstGeom>
          </p:spPr>
        </p:pic>
      </p:grpSp>
      <p:sp>
        <p:nvSpPr>
          <p:cNvPr id="19" name="Rounded Rectangle 18"/>
          <p:cNvSpPr/>
          <p:nvPr/>
        </p:nvSpPr>
        <p:spPr>
          <a:xfrm>
            <a:off x="3639332" y="1231549"/>
            <a:ext cx="2198149" cy="13736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t"/>
          <a:lstStyle/>
          <a:p>
            <a:pPr algn="ctr"/>
            <a:endParaRPr lang="en-US" sz="15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2546" y="1310768"/>
            <a:ext cx="21230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Default Print Service</a:t>
            </a:r>
          </a:p>
          <a:p>
            <a:pPr algn="ctr"/>
            <a:r>
              <a:rPr lang="en-US" sz="1600" b="1" dirty="0">
                <a:solidFill>
                  <a:srgbClr val="FFC000"/>
                </a:solidFill>
              </a:rPr>
              <a:t>Android 8 &amp; 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3778" y="1960020"/>
            <a:ext cx="834422" cy="4672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4460" y="1960020"/>
            <a:ext cx="732730" cy="48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6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9" tIns="34295" rIns="68589" bIns="34295"/>
          <a:lstStyle/>
          <a:p>
            <a:r>
              <a:rPr lang="en-US" dirty="0"/>
              <a:t>Progress on Android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25240" y="824751"/>
            <a:ext cx="1752600" cy="3039432"/>
            <a:chOff x="2118642" y="947479"/>
            <a:chExt cx="1752600" cy="3039430"/>
          </a:xfrm>
        </p:grpSpPr>
        <p:sp>
          <p:nvSpPr>
            <p:cNvPr id="7" name="TextBox 6"/>
            <p:cNvSpPr txBox="1"/>
            <p:nvPr/>
          </p:nvSpPr>
          <p:spPr>
            <a:xfrm>
              <a:off x="2118642" y="2601915"/>
              <a:ext cx="1752600" cy="138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Task 2:</a:t>
              </a:r>
            </a:p>
            <a:p>
              <a:pPr marL="257209" indent="-257209">
                <a:buFont typeface="Arial" pitchFamily="34" charset="0"/>
                <a:buChar char="•"/>
              </a:pPr>
              <a:r>
                <a:rPr lang="en-GB" sz="1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Out-of-box Android printing</a:t>
              </a:r>
            </a:p>
            <a:p>
              <a:pPr marL="257209" indent="-257209">
                <a:buFont typeface="Arial" pitchFamily="34" charset="0"/>
                <a:buChar char="•"/>
              </a:pPr>
              <a:r>
                <a:rPr lang="en-GB" sz="1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MPS in Google Play</a:t>
              </a:r>
              <a:endPara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6152" name="Picture 8" descr="http://www.epson.com/_alfresco/LandingPages/landing/epsonconnect/images/mp-images/mp-android-scree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4" y="947479"/>
              <a:ext cx="1621076" cy="1185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02076" y="943495"/>
            <a:ext cx="2488724" cy="3592055"/>
            <a:chOff x="24671" y="877575"/>
            <a:chExt cx="2488724" cy="3592051"/>
          </a:xfrm>
        </p:grpSpPr>
        <p:sp>
          <p:nvSpPr>
            <p:cNvPr id="6" name="TextBox 5"/>
            <p:cNvSpPr txBox="1"/>
            <p:nvPr/>
          </p:nvSpPr>
          <p:spPr>
            <a:xfrm>
              <a:off x="24671" y="2392136"/>
              <a:ext cx="2488724" cy="2077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Task 1:</a:t>
              </a:r>
            </a:p>
            <a:p>
              <a:pPr marL="257209" indent="-257209">
                <a:buFont typeface="Arial" pitchFamily="34" charset="0"/>
                <a:buChar char="•"/>
              </a:pPr>
              <a:r>
                <a:rPr lang="en-GB" sz="1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Mopria certified       printers – 90% of all     new printers</a:t>
              </a:r>
            </a:p>
            <a:p>
              <a:pPr marL="257209" indent="-257209">
                <a:buFont typeface="Arial" pitchFamily="34" charset="0"/>
                <a:buChar char="•"/>
              </a:pPr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3,000+ certified       printers from 24 brands</a:t>
              </a:r>
            </a:p>
            <a:p>
              <a:pPr marL="257209" indent="-257209">
                <a:buFont typeface="Arial" pitchFamily="34" charset="0"/>
                <a:buChar char="•"/>
              </a:pPr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100 million+ print devices </a:t>
              </a:r>
            </a:p>
            <a:p>
              <a:pPr marL="257209" indent="-257209">
                <a:buFont typeface="Arial" pitchFamily="34" charset="0"/>
                <a:buChar char="•"/>
              </a:pPr>
              <a:endPara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6154" name="Picture 10" descr="http://img.tomshardware.com/us/2007/01/17/multifunctional-printers/image0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86" y="877575"/>
              <a:ext cx="1742373" cy="134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683553" y="943495"/>
            <a:ext cx="2460447" cy="2490494"/>
            <a:chOff x="6538690" y="911979"/>
            <a:chExt cx="2460447" cy="2490494"/>
          </a:xfrm>
        </p:grpSpPr>
        <p:sp>
          <p:nvSpPr>
            <p:cNvPr id="9" name="TextBox 8"/>
            <p:cNvSpPr txBox="1"/>
            <p:nvPr/>
          </p:nvSpPr>
          <p:spPr>
            <a:xfrm>
              <a:off x="6725346" y="2479144"/>
              <a:ext cx="2273791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Task 4:</a:t>
              </a:r>
            </a:p>
            <a:p>
              <a:pPr marL="257209" indent="-257209">
                <a:buFont typeface="Arial" pitchFamily="34" charset="0"/>
                <a:buChar char="•"/>
              </a:pPr>
              <a:r>
                <a:rPr lang="en-GB" sz="1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Drive print adoption in mobile apps</a:t>
              </a:r>
              <a:endPara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6150" name="Picture 6" descr="https://www.google.com/chrome/assets/common/images/marquee/webstore-app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72"/>
            <a:stretch/>
          </p:blipFill>
          <p:spPr bwMode="auto">
            <a:xfrm>
              <a:off x="6538690" y="911979"/>
              <a:ext cx="2274812" cy="117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8"/>
            <p:cNvSpPr/>
            <p:nvPr/>
          </p:nvSpPr>
          <p:spPr>
            <a:xfrm rot="637017">
              <a:off x="7583790" y="2535706"/>
              <a:ext cx="1212824" cy="29593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Ongoing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81313" y="737583"/>
            <a:ext cx="2603763" cy="4065319"/>
            <a:chOff x="4144989" y="758828"/>
            <a:chExt cx="2455170" cy="4065320"/>
          </a:xfrm>
        </p:grpSpPr>
        <p:sp>
          <p:nvSpPr>
            <p:cNvPr id="8" name="TextBox 7"/>
            <p:cNvSpPr txBox="1"/>
            <p:nvPr/>
          </p:nvSpPr>
          <p:spPr>
            <a:xfrm>
              <a:off x="4144989" y="2500434"/>
              <a:ext cx="2455170" cy="232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Task 3:</a:t>
              </a:r>
            </a:p>
            <a:p>
              <a:pPr marL="285738" indent="-285738">
                <a:buFont typeface="Arial" pitchFamily="34" charset="0"/>
                <a:buChar char="•"/>
              </a:pPr>
              <a:r>
                <a:rPr 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Samsung Print Service with Mopria Print Library </a:t>
              </a:r>
              <a:endParaRPr lang="en-GB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285738" indent="-285738">
                <a:buFont typeface="Arial" pitchFamily="34" charset="0"/>
                <a:buChar char="•"/>
              </a:pPr>
              <a:r>
                <a:rPr lang="en-GB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Huawei, </a:t>
              </a:r>
              <a:r>
                <a:rPr 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Amazon Kindle Fire and ZTE </a:t>
              </a:r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devices </a:t>
              </a:r>
            </a:p>
            <a:p>
              <a:pPr marL="285738" indent="-285738">
                <a:buFont typeface="Arial" pitchFamily="34" charset="0"/>
                <a:buChar char="•"/>
              </a:pPr>
              <a:r>
                <a:rPr 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Mopria technology in Android 8 and 9 Default Print Service</a:t>
              </a:r>
            </a:p>
            <a:p>
              <a:endPara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192" y="758828"/>
              <a:ext cx="726789" cy="5326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084" y="1501542"/>
              <a:ext cx="1377950" cy="2762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106" y="758828"/>
              <a:ext cx="656138" cy="656138"/>
            </a:xfrm>
            <a:prstGeom prst="rect">
              <a:avLst/>
            </a:prstGeom>
          </p:spPr>
        </p:pic>
      </p:grpSp>
      <p:pic>
        <p:nvPicPr>
          <p:cNvPr id="2050" name="Picture 2" descr="C:\Users\trenner\AppData\Local\Microsoft\Windows\INetCache\IE\NU0MTFAA\green_tick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78" y="2372746"/>
            <a:ext cx="501043" cy="4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renner\AppData\Local\Microsoft\Windows\INetCache\IE\NU0MTFAA\green_tick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55" y="2422841"/>
            <a:ext cx="501043" cy="4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renner\AppData\Local\Microsoft\Windows\INetCache\IE\NU0MTFAA\green_tick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673" y="2431341"/>
            <a:ext cx="501043" cy="4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410" y="1826746"/>
            <a:ext cx="794263" cy="4219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13" y="1826746"/>
            <a:ext cx="895091" cy="61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170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547</Words>
  <Application>Microsoft Office PowerPoint</Application>
  <PresentationFormat>On-screen Show (16:9)</PresentationFormat>
  <Paragraphs>112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Roboto</vt:lpstr>
      <vt:lpstr>Roboto Condensed Light</vt:lpstr>
      <vt:lpstr>Roboto Light</vt:lpstr>
      <vt:lpstr>Arial</vt:lpstr>
      <vt:lpstr>Calibri</vt:lpstr>
      <vt:lpstr>Wingdings</vt:lpstr>
      <vt:lpstr>Office Theme</vt:lpstr>
      <vt:lpstr>1_Office Theme</vt:lpstr>
      <vt:lpstr>PowerPoint Presentation</vt:lpstr>
      <vt:lpstr>Mopria Alliance Mission</vt:lpstr>
      <vt:lpstr>Mopria Membership*</vt:lpstr>
      <vt:lpstr>Mopria Print Reaches Critical Mass</vt:lpstr>
      <vt:lpstr>Mopria Print Service</vt:lpstr>
      <vt:lpstr>Mopria Print Service</vt:lpstr>
      <vt:lpstr>Mopria Print Service</vt:lpstr>
      <vt:lpstr>Mopria Print Distributed Globally</vt:lpstr>
      <vt:lpstr>Progress on Android</vt:lpstr>
      <vt:lpstr>Mopria + Android – Making Mobile Print Easy</vt:lpstr>
      <vt:lpstr>PowerPoint Presentation</vt:lpstr>
    </vt:vector>
  </TitlesOfParts>
  <Company>TYS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 Kaldem</dc:creator>
  <cp:lastModifiedBy>Philip Mazzilli</cp:lastModifiedBy>
  <cp:revision>320</cp:revision>
  <cp:lastPrinted>2016-11-04T05:20:39Z</cp:lastPrinted>
  <dcterms:created xsi:type="dcterms:W3CDTF">2014-10-29T20:17:56Z</dcterms:created>
  <dcterms:modified xsi:type="dcterms:W3CDTF">2018-09-26T15:54:08Z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783715621</vt:i4>
  </property>
  <property fmtid="{D5CDD505-2E9C-101B-9397-08002B2CF9AE}" pid="3" name="_NewReviewCycle">
    <vt:lpwstr/>
  </property>
  <property fmtid="{D5CDD505-2E9C-101B-9397-08002B2CF9AE}" pid="4" name="_EmailSubject">
    <vt:lpwstr>[EXTERNAL] RE: PWG IPP 2018 State of the Union slide set; does Mopria have a publicly consumable similar document?</vt:lpwstr>
  </property>
  <property fmtid="{D5CDD505-2E9C-101B-9397-08002B2CF9AE}" pid="5" name="_AuthorEmail">
    <vt:lpwstr>mazzilli@qti.qualcomm.com</vt:lpwstr>
  </property>
  <property fmtid="{D5CDD505-2E9C-101B-9397-08002B2CF9AE}" pid="6" name="_AuthorEmailDisplayName">
    <vt:lpwstr>Philip Mazzilli</vt:lpwstr>
  </property>
  <property fmtid="{D5CDD505-2E9C-101B-9397-08002B2CF9AE}" pid="7" name="_PreviousAdHocReviewCycleID">
    <vt:i4>-1129390187</vt:i4>
  </property>
</Properties>
</file>