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26"/>
  </p:notesMasterIdLst>
  <p:sldIdLst>
    <p:sldId id="417" r:id="rId3"/>
    <p:sldId id="257" r:id="rId4"/>
    <p:sldId id="258" r:id="rId5"/>
    <p:sldId id="374" r:id="rId6"/>
    <p:sldId id="431" r:id="rId7"/>
    <p:sldId id="259" r:id="rId8"/>
    <p:sldId id="260" r:id="rId9"/>
    <p:sldId id="261" r:id="rId10"/>
    <p:sldId id="262" r:id="rId11"/>
    <p:sldId id="418" r:id="rId12"/>
    <p:sldId id="432" r:id="rId13"/>
    <p:sldId id="419" r:id="rId14"/>
    <p:sldId id="435" r:id="rId15"/>
    <p:sldId id="441" r:id="rId16"/>
    <p:sldId id="440" r:id="rId17"/>
    <p:sldId id="437" r:id="rId18"/>
    <p:sldId id="442" r:id="rId19"/>
    <p:sldId id="443" r:id="rId20"/>
    <p:sldId id="447" r:id="rId21"/>
    <p:sldId id="444" r:id="rId22"/>
    <p:sldId id="445" r:id="rId23"/>
    <p:sldId id="425" r:id="rId24"/>
    <p:sldId id="289"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EA03C-71EE-114E-822C-4901484729E3}" v="19" dt="2020-04-08T06:13:12.423"/>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7"/>
    <p:restoredTop sz="96054"/>
  </p:normalViewPr>
  <p:slideViewPr>
    <p:cSldViewPr snapToGrid="0" snapToObjects="1">
      <p:cViewPr varScale="1">
        <p:scale>
          <a:sx n="118" d="100"/>
          <a:sy n="118" d="100"/>
        </p:scale>
        <p:origin x="2008" y="208"/>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F77EA03C-71EE-114E-822C-4901484729E3}"/>
    <pc:docChg chg="modMainMaster">
      <pc:chgData name="Kennedy, Smith (Wireless &amp; IPP Standards)" userId="0eeb2244-425b-4283-bee1-e4f5d8874cb0" providerId="ADAL" clId="{F77EA03C-71EE-114E-822C-4901484729E3}" dt="2020-04-08T06:15:10.007" v="82" actId="20577"/>
      <pc:docMkLst>
        <pc:docMk/>
      </pc:docMkLst>
      <pc:sldMasterChg chg="modSp modSldLayout">
        <pc:chgData name="Kennedy, Smith (Wireless &amp; IPP Standards)" userId="0eeb2244-425b-4283-bee1-e4f5d8874cb0" providerId="ADAL" clId="{F77EA03C-71EE-114E-822C-4901484729E3}" dt="2020-04-08T06:15:10.007" v="82" actId="20577"/>
        <pc:sldMasterMkLst>
          <pc:docMk/>
          <pc:sldMasterMk cId="0" sldId="2147483648"/>
        </pc:sldMasterMkLst>
        <pc:spChg chg="mod">
          <ac:chgData name="Kennedy, Smith (Wireless &amp; IPP Standards)" userId="0eeb2244-425b-4283-bee1-e4f5d8874cb0" providerId="ADAL" clId="{F77EA03C-71EE-114E-822C-4901484729E3}" dt="2020-04-08T06:13:06.635" v="67" actId="207"/>
          <ac:spMkLst>
            <pc:docMk/>
            <pc:sldMasterMk cId="0" sldId="2147483648"/>
            <ac:spMk id="2" creationId="{00000000-0000-0000-0000-000000000000}"/>
          </ac:spMkLst>
        </pc:spChg>
        <pc:spChg chg="mod">
          <ac:chgData name="Kennedy, Smith (Wireless &amp; IPP Standards)" userId="0eeb2244-425b-4283-bee1-e4f5d8874cb0" providerId="ADAL" clId="{F77EA03C-71EE-114E-822C-4901484729E3}" dt="2020-04-08T06:13:12.423" v="68" actId="207"/>
          <ac:spMkLst>
            <pc:docMk/>
            <pc:sldMasterMk cId="0" sldId="2147483648"/>
            <ac:spMk id="12" creationId="{B67249C2-F919-FB43-A3E8-432384B3F9C2}"/>
          </ac:spMkLst>
        </pc:spChg>
        <pc:spChg chg="mod">
          <ac:chgData name="Kennedy, Smith (Wireless &amp; IPP Standards)" userId="0eeb2244-425b-4283-bee1-e4f5d8874cb0" providerId="ADAL" clId="{F77EA03C-71EE-114E-822C-4901484729E3}" dt="2020-04-08T06:15:10.007" v="82" actId="20577"/>
          <ac:spMkLst>
            <pc:docMk/>
            <pc:sldMasterMk cId="0" sldId="2147483648"/>
            <ac:spMk id="14" creationId="{D6751747-1FDD-7544-A3EA-07F79A4C8066}"/>
          </ac:spMkLst>
        </pc:spChg>
        <pc:picChg chg="mod">
          <ac:chgData name="Kennedy, Smith (Wireless &amp; IPP Standards)" userId="0eeb2244-425b-4283-bee1-e4f5d8874cb0" providerId="ADAL" clId="{F77EA03C-71EE-114E-822C-4901484729E3}" dt="2020-04-08T06:11:33.624" v="59" actId="14826"/>
          <ac:picMkLst>
            <pc:docMk/>
            <pc:sldMasterMk cId="0" sldId="2147483648"/>
            <ac:picMk id="3" creationId="{00000000-0000-0000-0000-000000000000}"/>
          </ac:picMkLst>
        </pc:picChg>
        <pc:sldLayoutChg chg="modSp">
          <pc:chgData name="Kennedy, Smith (Wireless &amp; IPP Standards)" userId="0eeb2244-425b-4283-bee1-e4f5d8874cb0" providerId="ADAL" clId="{F77EA03C-71EE-114E-822C-4901484729E3}" dt="2020-04-08T06:13:38.376" v="69" actId="6549"/>
          <pc:sldLayoutMkLst>
            <pc:docMk/>
            <pc:sldMasterMk cId="0" sldId="2147483648"/>
            <pc:sldLayoutMk cId="0" sldId="2147483649"/>
          </pc:sldLayoutMkLst>
          <pc:spChg chg="mod">
            <ac:chgData name="Kennedy, Smith (Wireless &amp; IPP Standards)" userId="0eeb2244-425b-4283-bee1-e4f5d8874cb0" providerId="ADAL" clId="{F77EA03C-71EE-114E-822C-4901484729E3}" dt="2020-04-08T06:13:38.376" v="69" actId="6549"/>
            <ac:spMkLst>
              <pc:docMk/>
              <pc:sldMasterMk cId="0" sldId="2147483648"/>
              <pc:sldLayoutMk cId="0" sldId="2147483649"/>
              <ac:spMk id="17" creationId="{00000000-0000-0000-0000-000000000000}"/>
            </ac:spMkLst>
          </pc:spChg>
          <pc:picChg chg="mod">
            <ac:chgData name="Kennedy, Smith (Wireless &amp; IPP Standards)" userId="0eeb2244-425b-4283-bee1-e4f5d8874cb0" providerId="ADAL" clId="{F77EA03C-71EE-114E-822C-4901484729E3}" dt="2020-04-08T06:10:54.345" v="0" actId="14826"/>
            <ac:picMkLst>
              <pc:docMk/>
              <pc:sldMasterMk cId="0" sldId="2147483648"/>
              <pc:sldLayoutMk cId="0" sldId="2147483649"/>
              <ac:picMk id="1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14199213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35172079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2022 OpenPrinting</a:t>
            </a:r>
            <a:r>
              <a:rPr dirty="0"/>
              <a:t>. All rights reserved.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2022 OpenPrinting</a:t>
            </a:r>
            <a:r>
              <a:rPr dirty="0"/>
              <a:t>. All rights reserved. </a:t>
            </a:r>
          </a:p>
        </p:txBody>
      </p:sp>
    </p:spTree>
    <p:extLst>
      <p:ext uri="{BB962C8B-B14F-4D97-AF65-F5344CB8AC3E}">
        <p14:creationId xmlns:p14="http://schemas.microsoft.com/office/powerpoint/2010/main" val="3894774116"/>
      </p:ext>
    </p:extLst>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3techs.com/technologies/details/os-unix" TargetMode="External"/><Relationship Id="rId2" Type="http://schemas.openxmlformats.org/officeDocument/2006/relationships/hyperlink" Target="https://w3techs.com/technologies/overview/operating_system" TargetMode="External"/><Relationship Id="rId1" Type="http://schemas.openxmlformats.org/officeDocument/2006/relationships/slideLayout" Target="../slideLayouts/slideLayout2.xml"/><Relationship Id="rId6" Type="http://schemas.openxmlformats.org/officeDocument/2006/relationships/hyperlink" Target="https://distrowatch.com/dwres.php?resource=popularity" TargetMode="External"/><Relationship Id="rId5" Type="http://schemas.openxmlformats.org/officeDocument/2006/relationships/hyperlink" Target="http://gs.statcounter.com/os-market-share/mobile/worldwide" TargetMode="External"/><Relationship Id="rId4" Type="http://schemas.openxmlformats.org/officeDocument/2006/relationships/hyperlink" Target="https://w3techs.com/technologies/comparison/os-linux,os-window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linuxplumbersconf.org/event/7/contributions/748/attachments/681/1265/20-Years-on-Printing-with-Free-Softwar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OpenPrinting/cups-snap" TargetMode="External"/><Relationship Id="rId2" Type="http://schemas.openxmlformats.org/officeDocument/2006/relationships/hyperlink" Target="https://lists.linuxfoundation.org/pipermail/printing-architecture/2020/003899.html" TargetMode="External"/><Relationship Id="rId1" Type="http://schemas.openxmlformats.org/officeDocument/2006/relationships/slideLayout" Target="../slideLayouts/slideLayout2.xml"/><Relationship Id="rId4" Type="http://schemas.openxmlformats.org/officeDocument/2006/relationships/hyperlink" Target="https://snapcraft.io/cup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napcraft.io/cups" TargetMode="External"/><Relationship Id="rId2" Type="http://schemas.openxmlformats.org/officeDocument/2006/relationships/hyperlink" Target="https://github.com/OpenPrinting/cups-snap" TargetMode="External"/><Relationship Id="rId1" Type="http://schemas.openxmlformats.org/officeDocument/2006/relationships/slideLayout" Target="../slideLayouts/slideLayout2.xml"/><Relationship Id="rId4" Type="http://schemas.openxmlformats.org/officeDocument/2006/relationships/hyperlink" Target="https://github.com/OpenPrinting/cups-filters/releases/tag/1.28.1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ithub.com/OpenPrinting/ps-printer-app" TargetMode="External"/><Relationship Id="rId2" Type="http://schemas.openxmlformats.org/officeDocument/2006/relationships/hyperlink" Target="https://github.com/michaelrsweet/pappl/releases/tag/v1.2.0" TargetMode="External"/><Relationship Id="rId1" Type="http://schemas.openxmlformats.org/officeDocument/2006/relationships/slideLayout" Target="../slideLayouts/slideLayout2.xml"/><Relationship Id="rId6" Type="http://schemas.openxmlformats.org/officeDocument/2006/relationships/hyperlink" Target="https://snapcraft.io/ghostscript-printer-app" TargetMode="External"/><Relationship Id="rId5" Type="http://schemas.openxmlformats.org/officeDocument/2006/relationships/hyperlink" Target="https://github.com/OpenPrinting/ghostscript-printer-app" TargetMode="External"/><Relationship Id="rId4" Type="http://schemas.openxmlformats.org/officeDocument/2006/relationships/hyperlink" Target="https://snapcraft.io/ps-printer-ap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napcraft.io/gutenprint-printer-app" TargetMode="External"/><Relationship Id="rId2" Type="http://schemas.openxmlformats.org/officeDocument/2006/relationships/hyperlink" Target="https://github.com/OpenPrinting/gutenprint-printer-app" TargetMode="External"/><Relationship Id="rId1" Type="http://schemas.openxmlformats.org/officeDocument/2006/relationships/slideLayout" Target="../slideLayouts/slideLayout2.xml"/><Relationship Id="rId6" Type="http://schemas.openxmlformats.org/officeDocument/2006/relationships/hyperlink" Target="https://github.com/OpenPrinting/pappl-retrofit" TargetMode="External"/><Relationship Id="rId5" Type="http://schemas.openxmlformats.org/officeDocument/2006/relationships/hyperlink" Target="https://snapcraft.io/hplip-printer-app" TargetMode="External"/><Relationship Id="rId4" Type="http://schemas.openxmlformats.org/officeDocument/2006/relationships/hyperlink" Target="https://github.com/OpenPrinting/hplip-printer-ap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wg.org/chair/membership_docs/pwg-antitrust-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wg.org/chair/membership_docs/pwg-ip-polic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3429000"/>
            <a:ext cx="8024327" cy="1028699"/>
          </a:xfrm>
          <a:prstGeom prst="rect">
            <a:avLst/>
          </a:prstGeom>
        </p:spPr>
        <p:txBody>
          <a:bodyPr lIns="0"/>
          <a:lstStyle/>
          <a:p>
            <a:br>
              <a:rPr lang="en-US" dirty="0"/>
            </a:br>
            <a:br>
              <a:rPr lang="en-US" dirty="0"/>
            </a:br>
            <a:br>
              <a:rPr lang="en-US" dirty="0"/>
            </a:br>
            <a:br>
              <a:rPr lang="en-US" dirty="0"/>
            </a:br>
            <a:br>
              <a:rPr lang="en-US" dirty="0"/>
            </a:br>
            <a:br>
              <a:rPr lang="en-US" dirty="0"/>
            </a:br>
            <a:r>
              <a:rPr lang="en-US" dirty="0"/>
              <a:t>– Joint PWG/OP Summit</a:t>
            </a:r>
            <a:br>
              <a:rPr lang="en-US" dirty="0"/>
            </a:br>
            <a:r>
              <a:rPr lang="en-US" dirty="0"/>
              <a:t>OpenPrinting Plenary – 17 May 2022 </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b="1" dirty="0"/>
              <a:t>Ira McDonald (High North) – OP Chair</a:t>
            </a:r>
          </a:p>
          <a:p>
            <a:r>
              <a:rPr lang="en-US" b="1" dirty="0"/>
              <a:t>Till Kamppeter (Canonical) – OP Manager</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Tuesday – 17 May 2021 – Day 1</a:t>
            </a:r>
          </a:p>
          <a:p>
            <a:pPr marL="2289175" lvl="1" indent="-1944688">
              <a:buNone/>
            </a:pPr>
            <a:r>
              <a:rPr lang="en-US" b="1" dirty="0"/>
              <a:t>11:00 – 12:00	OpenPrinting Plenary</a:t>
            </a:r>
          </a:p>
          <a:p>
            <a:pPr marL="2289175" lvl="1" indent="-1944688">
              <a:buNone/>
            </a:pPr>
            <a:r>
              <a:rPr lang="en-US" b="1" dirty="0"/>
              <a:t>12:00 – 12:45	Break / Lunch</a:t>
            </a:r>
          </a:p>
          <a:p>
            <a:pPr marL="2289175" lvl="1" indent="-1944688">
              <a:buNone/>
            </a:pPr>
            <a:r>
              <a:rPr lang="en-US" b="1" dirty="0"/>
              <a:t>12:45 – 1:30	OpenPrinting: GSoC Project Updates</a:t>
            </a:r>
          </a:p>
          <a:p>
            <a:pPr marL="2289175" lvl="1" indent="-1944688">
              <a:buNone/>
            </a:pPr>
            <a:r>
              <a:rPr lang="en-US" b="1" dirty="0"/>
              <a:t>  1:30 – 2:30	OpenPrinting: Status of Ghostscript / </a:t>
            </a:r>
            <a:r>
              <a:rPr lang="en-US" b="1" dirty="0" err="1"/>
              <a:t>MuPDF</a:t>
            </a:r>
            <a:endParaRPr lang="en-US" b="1" dirty="0"/>
          </a:p>
          <a:p>
            <a:pPr marL="2289175" lvl="1" indent="-1944688">
              <a:buNone/>
            </a:pPr>
            <a:r>
              <a:rPr lang="en-US" b="1" dirty="0"/>
              <a:t>  2:30 – 3:00	Break</a:t>
            </a:r>
          </a:p>
          <a:p>
            <a:pPr marL="2289175" lvl="1" indent="-1944688">
              <a:buNone/>
            </a:pPr>
            <a:r>
              <a:rPr lang="en-US" b="1" dirty="0"/>
              <a:t>  3:00 – 4:00	OpenPrinting: Status of Chrome OS Printing</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Tuesday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extLst>
      <p:ext uri="{BB962C8B-B14F-4D97-AF65-F5344CB8AC3E}">
        <p14:creationId xmlns:p14="http://schemas.microsoft.com/office/powerpoint/2010/main" val="121981949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Wednesday – 18 May 2021 – Day 2</a:t>
            </a:r>
          </a:p>
          <a:p>
            <a:pPr marL="2289175" lvl="1" indent="-1944688">
              <a:buNone/>
            </a:pPr>
            <a:r>
              <a:rPr lang="en-US" b="1" dirty="0"/>
              <a:t>10:00 – 11:00	CUPS Plenary</a:t>
            </a:r>
          </a:p>
          <a:p>
            <a:pPr marL="2289175" lvl="1" indent="-1944688">
              <a:buNone/>
            </a:pPr>
            <a:r>
              <a:rPr lang="en-US" b="1" dirty="0"/>
              <a:t>11:00 – 12:00	OpenPrinting: Retro-Fitting Printer Applications</a:t>
            </a:r>
          </a:p>
          <a:p>
            <a:pPr marL="2289175" lvl="1" indent="-1944688">
              <a:buNone/>
            </a:pPr>
            <a:r>
              <a:rPr lang="en-US" b="1" dirty="0"/>
              <a:t>12:00 – 12:45	Break / Lunch</a:t>
            </a:r>
          </a:p>
          <a:p>
            <a:pPr marL="2289175" lvl="1" indent="-1944688">
              <a:buNone/>
            </a:pPr>
            <a:r>
              <a:rPr lang="en-US" b="1" dirty="0"/>
              <a:t>12:45 – 1:45	OpenPrinting: cups-filters, CUPS SNAP, Printer Applications, Driverless Scanning</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Wednesday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11</a:t>
            </a:fld>
            <a:endParaRPr/>
          </a:p>
        </p:txBody>
      </p:sp>
    </p:spTree>
    <p:extLst>
      <p:ext uri="{BB962C8B-B14F-4D97-AF65-F5344CB8AC3E}">
        <p14:creationId xmlns:p14="http://schemas.microsoft.com/office/powerpoint/2010/main" val="225447264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Internet public server market share in May 2021</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38% Linux / 20% Windows / 43%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2"/>
              </a:rPr>
              <a:t>https://w3techs.com/technologies/overview/operating_system</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3"/>
              </a:rPr>
              <a:t>https://w3techs.com/technologies/details/os-unix</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uFillTx/>
                <a:latin typeface="Arial"/>
                <a:cs typeface="Arial"/>
                <a:sym typeface="Arial"/>
              </a:rPr>
              <a:t>Linux Web Server market share in May 2021</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rPr>
              <a:t>– 38% Linux / 20% Windows / 42% other/unknown</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4"/>
              </a:rPr>
              <a:t>https://w3techs.com/technologies/comparison/os-linux,os-windows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mobile OS market share in </a:t>
            </a:r>
            <a:r>
              <a:rPr lang="en-US" b="1" dirty="0">
                <a:solidFill>
                  <a:srgbClr val="073763"/>
                </a:solidFill>
                <a:uFillTx/>
                <a:latin typeface="Arial"/>
                <a:cs typeface="Arial"/>
                <a:sym typeface="Arial"/>
              </a:rPr>
              <a:t>May 2022 </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72% Android / 27% iOS / 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5"/>
              </a:rPr>
              <a:t>http://gs.statcounter.com/os-market-share/mobile/worldwide</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distributions popularity on Distro Watch in 2022 </a:t>
            </a:r>
            <a:br>
              <a:rPr lang="en-US" b="1" dirty="0">
                <a:solidFill>
                  <a:srgbClr val="073763"/>
                </a:solidFill>
                <a:highlight>
                  <a:srgbClr val="FFFFFF"/>
                </a:highlight>
                <a:uFillTx/>
                <a:latin typeface="Arial"/>
                <a:cs typeface="Arial"/>
                <a:sym typeface="Arial"/>
              </a:rPr>
            </a:br>
            <a:r>
              <a:rPr lang="en-US" b="1" dirty="0">
                <a:solidFill>
                  <a:srgbClr val="073763"/>
                </a:solidFill>
                <a:highlight>
                  <a:srgbClr val="FFFFFF"/>
                </a:highlight>
                <a:uFillTx/>
                <a:latin typeface="Arial"/>
                <a:cs typeface="Arial"/>
                <a:sym typeface="Arial"/>
              </a:rPr>
              <a:t>– </a:t>
            </a:r>
            <a:r>
              <a:rPr lang="en-US" sz="1800" b="1" dirty="0">
                <a:solidFill>
                  <a:srgbClr val="073763"/>
                </a:solidFill>
                <a:highlight>
                  <a:srgbClr val="FFFFFF"/>
                </a:highlight>
                <a:uFillTx/>
                <a:latin typeface="Arial"/>
                <a:cs typeface="Arial"/>
                <a:sym typeface="Arial"/>
              </a:rPr>
              <a:t>Mint, </a:t>
            </a:r>
            <a:r>
              <a:rPr lang="en-US" sz="1800" b="1" dirty="0" err="1">
                <a:solidFill>
                  <a:srgbClr val="073763"/>
                </a:solidFill>
                <a:highlight>
                  <a:srgbClr val="FFFFFF"/>
                </a:highlight>
                <a:uFillTx/>
                <a:latin typeface="Arial"/>
                <a:cs typeface="Arial"/>
                <a:sym typeface="Arial"/>
              </a:rPr>
              <a:t>Manjaro</a:t>
            </a:r>
            <a:r>
              <a:rPr lang="en-US" sz="1800" b="1" dirty="0">
                <a:solidFill>
                  <a:srgbClr val="073763"/>
                </a:solidFill>
                <a:highlight>
                  <a:srgbClr val="FFFFFF"/>
                </a:highlight>
                <a:uFillTx/>
                <a:latin typeface="Arial"/>
                <a:cs typeface="Arial"/>
                <a:sym typeface="Arial"/>
              </a:rPr>
              <a:t>, Ubuntu, Debian, Fedora, openSUSE, CentOS</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6"/>
              </a:rPr>
              <a:t>https://distrowatch.com/dwres.php?resource=popularity</a:t>
            </a:r>
            <a:br>
              <a:rPr lang="en-US" sz="1800" b="1" dirty="0">
                <a:solidFill>
                  <a:srgbClr val="073763"/>
                </a:solidFill>
                <a:highlight>
                  <a:srgbClr val="FFFFFF"/>
                </a:highlight>
                <a:uFillTx/>
                <a:latin typeface="Arial"/>
                <a:cs typeface="Arial"/>
                <a:sym typeface="Arial"/>
              </a:rPr>
            </a:br>
            <a:endParaRPr lang="en-US" dirty="0"/>
          </a:p>
        </p:txBody>
      </p:sp>
      <p:sp>
        <p:nvSpPr>
          <p:cNvPr id="136" name="Shape 136"/>
          <p:cNvSpPr>
            <a:spLocks noGrp="1"/>
          </p:cNvSpPr>
          <p:nvPr>
            <p:ph type="title"/>
          </p:nvPr>
        </p:nvSpPr>
        <p:spPr>
          <a:prstGeom prst="rect">
            <a:avLst/>
          </a:prstGeom>
        </p:spPr>
        <p:txBody>
          <a:bodyPr/>
          <a:lstStyle/>
          <a:p>
            <a:r>
              <a:rPr lang="en-US" dirty="0"/>
              <a:t>Linux Markets and Distributions</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extLst>
      <p:ext uri="{BB962C8B-B14F-4D97-AF65-F5344CB8AC3E}">
        <p14:creationId xmlns:p14="http://schemas.microsoft.com/office/powerpoint/2010/main" val="206037038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OpenPrinting</a:t>
            </a:r>
            <a:r>
              <a:rPr lang="en-US" b="1" dirty="0">
                <a:solidFill>
                  <a:srgbClr val="073763"/>
                </a:solidFill>
                <a:uFillTx/>
                <a:latin typeface="Arial"/>
                <a:ea typeface="Verdana"/>
                <a:cs typeface="Arial"/>
                <a:sym typeface="Arial"/>
              </a:rPr>
              <a:t> celebrates 20 years of printing with free software!</a:t>
            </a:r>
            <a:endParaRPr kumimoji="0" lang="en-US" sz="2200" b="1" i="0" u="none" strike="noStrike" kern="0" cap="none" spc="0" normalizeH="0" baseline="0" noProof="0" dirty="0">
              <a:ln>
                <a:noFill/>
              </a:ln>
              <a:solidFill>
                <a:srgbClr val="073763"/>
              </a:solidFill>
              <a:effectLs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https://linuxplumbersconf.org/event/7/contributions/748/attachments/681/1265/20-Years-on-Printing-with-Free-Software.pdf</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endParaRPr kumimoji="0" lang="en-US" sz="2200" b="1" i="0" u="none" strike="noStrike" kern="0" cap="none" spc="0" normalizeH="0" baseline="0" noProof="0" dirty="0">
              <a:ln>
                <a:noFill/>
              </a:ln>
              <a:solidFill>
                <a:srgbClr val="073763"/>
              </a:solidFill>
              <a:effectLs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Releases – v2.3.3op1 (20 November 2020) and v2.3.3op2 (1 February 2021)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21.04 (22 April 2021) shipped with CUPS v2.3.3op2</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Development is approaching CUPS v2.4.x</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Releases – v1.27.5 (5 June 2020) thru v1.28.8 (25 March 2021)</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21.04 (22 April 2021) shipped with CUPS Filters v1.28.8</a:t>
            </a:r>
          </a:p>
        </p:txBody>
      </p:sp>
      <p:sp>
        <p:nvSpPr>
          <p:cNvPr id="136" name="Shape 136"/>
          <p:cNvSpPr>
            <a:spLocks noGrp="1"/>
          </p:cNvSpPr>
          <p:nvPr>
            <p:ph type="title"/>
          </p:nvPr>
        </p:nvSpPr>
        <p:spPr>
          <a:prstGeom prst="rect">
            <a:avLst/>
          </a:prstGeom>
        </p:spPr>
        <p:txBody>
          <a:bodyPr/>
          <a:lstStyle/>
          <a:p>
            <a:r>
              <a:rPr lang="en-US" dirty="0"/>
              <a:t>OpenPrinting Highlights 2021– 1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extLst>
      <p:ext uri="{BB962C8B-B14F-4D97-AF65-F5344CB8AC3E}">
        <p14:creationId xmlns:p14="http://schemas.microsoft.com/office/powerpoint/2010/main" val="140326173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PAPPL presentations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Releases – v1.0.0 (11 December 2020) thru v1.0.3 (21 April 2021)</a:t>
            </a:r>
          </a:p>
          <a:p>
            <a:pPr marL="457200" marR="0" lvl="0">
              <a:lnSpc>
                <a:spcPct val="120000"/>
              </a:lnSpc>
              <a:spcBef>
                <a:spcPts val="0"/>
              </a:spcBef>
              <a:buClr>
                <a:srgbClr val="073763"/>
              </a:buClr>
              <a:buSzPts val="1800"/>
              <a:buFont typeface="Arial"/>
              <a:buChar char="●"/>
            </a:pP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PAPPL presentations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Started on 26 October 2020</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https://lists.linuxfoundation.org/pipermail/printing-architecture/2020/003899.html</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Mostly complete – a few PAPPL features are still pending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100" b="1" i="0" u="none" strike="noStrike" kern="0" cap="none" spc="0" normalizeH="0" baseline="0" noProof="0" dirty="0">
                <a:ln>
                  <a:noFill/>
                </a:ln>
                <a:solidFill>
                  <a:srgbClr val="073763"/>
                </a:solidFill>
                <a:effectLst/>
                <a:uLnTx/>
                <a:uFillTx/>
                <a:latin typeface="Arial"/>
                <a:ea typeface="Verdana"/>
                <a:cs typeface="Arial"/>
                <a:sym typeface="Arial"/>
              </a:rPr>
              <a:t>CUPS Snap (Printing Stack Snap)</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Snap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project started in October 2017</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https://github.com/OpenPrinting/cups-snap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https://snapcraft.io/cups</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2021– 2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14</a:t>
            </a:fld>
            <a:endParaRPr/>
          </a:p>
        </p:txBody>
      </p:sp>
    </p:spTree>
    <p:extLst>
      <p:ext uri="{BB962C8B-B14F-4D97-AF65-F5344CB8AC3E}">
        <p14:creationId xmlns:p14="http://schemas.microsoft.com/office/powerpoint/2010/main" val="60448671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Nidhi Jain, LFMP 2020 added IPP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FaxOut</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support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Mopria just published </a:t>
            </a:r>
            <a:r>
              <a:rPr lang="en-US" sz="1800" b="1" dirty="0" err="1">
                <a:solidFill>
                  <a:srgbClr val="073763"/>
                </a:solidFill>
                <a:highlight>
                  <a:srgbClr val="FFFFFF"/>
                </a:highlight>
                <a:uFillTx/>
                <a:latin typeface="Arial"/>
                <a:ea typeface="Verdana"/>
                <a:cs typeface="Arial"/>
                <a:sym typeface="Arial"/>
              </a:rPr>
              <a:t>eSCL</a:t>
            </a:r>
            <a:r>
              <a:rPr lang="en-US" sz="1800" b="1" dirty="0">
                <a:solidFill>
                  <a:srgbClr val="073763"/>
                </a:solidFill>
                <a:highlight>
                  <a:srgbClr val="FFFFFF"/>
                </a:highlight>
                <a:uFillTx/>
                <a:latin typeface="Arial"/>
                <a:ea typeface="Verdana"/>
                <a:cs typeface="Arial"/>
                <a:sym typeface="Arial"/>
              </a:rPr>
              <a:t> specification in April 2021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sane-</a:t>
            </a:r>
            <a:r>
              <a:rPr lang="en-US" sz="1800" b="1" dirty="0" err="1">
                <a:solidFill>
                  <a:srgbClr val="073763"/>
                </a:solidFill>
                <a:highlight>
                  <a:srgbClr val="FFFFFF"/>
                </a:highlight>
                <a:uFillTx/>
                <a:latin typeface="Arial"/>
                <a:ea typeface="Verdana"/>
                <a:cs typeface="Arial"/>
                <a:sym typeface="Arial"/>
              </a:rPr>
              <a:t>airscan</a:t>
            </a:r>
            <a:r>
              <a:rPr lang="en-US" sz="1800" b="1" dirty="0">
                <a:solidFill>
                  <a:srgbClr val="073763"/>
                </a:solidFill>
                <a:highlight>
                  <a:srgbClr val="FFFFFF"/>
                </a:highlight>
                <a:uFillTx/>
                <a:latin typeface="Arial"/>
                <a:ea typeface="Verdana"/>
                <a:cs typeface="Arial"/>
                <a:sym typeface="Arial"/>
              </a:rPr>
              <a:t> supports </a:t>
            </a:r>
            <a:r>
              <a:rPr lang="en-US" sz="1800" b="1" dirty="0" err="1">
                <a:solidFill>
                  <a:srgbClr val="073763"/>
                </a:solidFill>
                <a:highlight>
                  <a:srgbClr val="FFFFFF"/>
                </a:highlight>
                <a:uFillTx/>
                <a:latin typeface="Arial"/>
                <a:ea typeface="Verdana"/>
                <a:cs typeface="Arial"/>
                <a:sym typeface="Arial"/>
              </a:rPr>
              <a:t>eSCL</a:t>
            </a:r>
            <a:r>
              <a:rPr lang="en-US" sz="1800" b="1" dirty="0">
                <a:solidFill>
                  <a:srgbClr val="073763"/>
                </a:solidFill>
                <a:highlight>
                  <a:srgbClr val="FFFFFF"/>
                </a:highlight>
                <a:uFillTx/>
                <a:latin typeface="Arial"/>
                <a:ea typeface="Verdana"/>
                <a:cs typeface="Arial"/>
                <a:sym typeface="Arial"/>
              </a:rPr>
              <a:t> / WSD </a:t>
            </a:r>
            <a:br>
              <a:rPr lang="en-US" sz="1800" b="1" dirty="0">
                <a:solidFill>
                  <a:srgbClr val="073763"/>
                </a:solidFill>
                <a:highlight>
                  <a:srgbClr val="FFFFFF"/>
                </a:highlight>
                <a:uFillTx/>
                <a:latin typeface="Arial"/>
                <a:ea typeface="Verdana"/>
                <a:cs typeface="Arial"/>
                <a:sym typeface="Arial"/>
              </a:rPr>
            </a:br>
            <a:r>
              <a:rPr lang="en-US" sz="1800" b="1" dirty="0">
                <a:solidFill>
                  <a:srgbClr val="073763"/>
                </a:solidFill>
                <a:highlight>
                  <a:srgbClr val="FFFFFF"/>
                </a:highlight>
                <a:uFillTx/>
                <a:latin typeface="Arial"/>
                <a:ea typeface="Verdana"/>
                <a:cs typeface="Arial"/>
                <a:sym typeface="Arial"/>
              </a:rPr>
              <a:t>– Not integrated w/ IPP Scan Service or IPP System Service</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Scan integration w/ the IPP ecosystem is an o</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pen topic</a:t>
            </a:r>
            <a:endParaRPr lang="en-US" sz="18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2021– 3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pPr marL="40640" marR="40640" lvl="0" indent="0" algn="ct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900" b="0" i="0" u="none" strike="noStrike" kern="0" cap="none" spc="0" normalizeH="0" baseline="0" noProof="0">
                <a:ln>
                  <a:noFill/>
                </a:ln>
                <a:solidFill>
                  <a:srgbClr val="FFFFFF"/>
                </a:solidFill>
                <a:effectLst/>
                <a:uLnTx/>
                <a:uFill>
                  <a:solidFill>
                    <a:srgbClr val="000000"/>
                  </a:solidFill>
                </a:uFill>
                <a:latin typeface="Arial"/>
                <a:cs typeface="Arial"/>
                <a:sym typeface="Arial"/>
              </a:rPr>
              <a:pPr marL="40640" marR="40640" lvl="0" indent="0" algn="ctr" defTabSz="914400" rtl="0" eaLnBrk="1" fontAlgn="auto" latinLnBrk="0" hangingPunct="0">
                <a:lnSpc>
                  <a:spcPct val="100000"/>
                </a:lnSpc>
                <a:spcBef>
                  <a:spcPts val="0"/>
                </a:spcBef>
                <a:spcAft>
                  <a:spcPts val="0"/>
                </a:spcAft>
                <a:buClrTx/>
                <a:buSzTx/>
                <a:buFontTx/>
                <a:buNone/>
                <a:tabLst/>
                <a:defRPr/>
              </a:pPr>
              <a:t>15</a:t>
            </a:fld>
            <a:endParaRPr kumimoji="0" sz="900" b="0" i="0" u="none" strike="noStrike" kern="0" cap="none" spc="0" normalizeH="0" baseline="0" noProof="0">
              <a:ln>
                <a:noFill/>
              </a:ln>
              <a:solidFill>
                <a:srgbClr val="FFFFFF"/>
              </a:solidFill>
              <a:effectLst/>
              <a:uLnTx/>
              <a:uFill>
                <a:solidFill>
                  <a:srgbClr val="000000"/>
                </a:solidFill>
              </a:uFill>
              <a:latin typeface="Arial"/>
              <a:cs typeface="Arial"/>
              <a:sym typeface="Arial"/>
            </a:endParaRPr>
          </a:p>
        </p:txBody>
      </p:sp>
    </p:spTree>
    <p:extLst>
      <p:ext uri="{BB962C8B-B14F-4D97-AF65-F5344CB8AC3E}">
        <p14:creationId xmlns:p14="http://schemas.microsoft.com/office/powerpoint/2010/main" val="174993416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2021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2020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2021 projects approximately half hours of GSoC 2020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student projects announced on 17 May 2021</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2021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January 2021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19 February 2021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9 March 2021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March 2021 to 13 April 2021 – Student Applications – 4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17 May 2021 – Student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June 2021 to 16 August 2021 – Coding</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31 August 2021 – Results Announced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2021</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a:p>
        </p:txBody>
      </p:sp>
    </p:spTree>
    <p:extLst>
      <p:ext uri="{BB962C8B-B14F-4D97-AF65-F5344CB8AC3E}">
        <p14:creationId xmlns:p14="http://schemas.microsoft.com/office/powerpoint/2010/main" val="83852636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t>
            </a:r>
            <a:r>
              <a:rPr lang="en-US" sz="1800" b="1" dirty="0" err="1">
                <a:solidFill>
                  <a:srgbClr val="073763"/>
                </a:solidFill>
                <a:highlight>
                  <a:srgbClr val="FFFFFF"/>
                </a:highlight>
                <a:uFillTx/>
                <a:latin typeface="Arial"/>
                <a:ea typeface="Verdana"/>
                <a:cs typeface="Arial"/>
                <a:sym typeface="Arial"/>
              </a:rPr>
              <a:t>Zdenek</a:t>
            </a:r>
            <a:r>
              <a:rPr lang="en-US" sz="1800" b="1" dirty="0">
                <a:solidFill>
                  <a:srgbClr val="073763"/>
                </a:solidFill>
                <a:highlight>
                  <a:srgbClr val="FFFFFF"/>
                </a:highlight>
                <a:uFillTx/>
                <a:latin typeface="Arial"/>
                <a:ea typeface="Verdana"/>
                <a:cs typeface="Arial"/>
                <a:sym typeface="Arial"/>
              </a:rPr>
              <a:t> </a:t>
            </a:r>
            <a:r>
              <a:rPr lang="en-US" sz="1800" b="1" dirty="0" err="1">
                <a:solidFill>
                  <a:srgbClr val="073763"/>
                </a:solidFill>
                <a:highlight>
                  <a:srgbClr val="FFFFFF"/>
                </a:highlight>
                <a:uFillTx/>
                <a:latin typeface="Arial"/>
                <a:ea typeface="Verdana"/>
                <a:cs typeface="Arial"/>
                <a:sym typeface="Arial"/>
              </a:rPr>
              <a:t>Dohnal</a:t>
            </a:r>
            <a:r>
              <a:rPr lang="en-US" sz="1800" b="1" dirty="0">
                <a:solidFill>
                  <a:srgbClr val="073763"/>
                </a:solidFill>
                <a:highlight>
                  <a:srgbClr val="FFFFFF"/>
                </a:highlight>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Latest Release – v2.4.1 (27 January 2022) </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22.04 LTS (21 April 2022) shipped with CUPS v2.4.1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https://github.com/OpenPrinting/cups-snap</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https://snapcraft.io/cups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Latest Release – v1.28.15 (11 April 2022)</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22.04 LTS (21 April 2022) shipped with CUPS Filters v1.28.15</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Filters v2.0 is coming</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4"/>
              </a:rPr>
              <a:t>https://github.com/OpenPrinting/cups-filters/releases/tag/1.28.15</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1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extLst>
      <p:ext uri="{BB962C8B-B14F-4D97-AF65-F5344CB8AC3E}">
        <p14:creationId xmlns:p14="http://schemas.microsoft.com/office/powerpoint/2010/main" val="268105346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Printer Applications presentation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Latest Release – v1.2.0 (15 May 2022)</a:t>
            </a:r>
            <a:br>
              <a:rPr lang="en-US" sz="1700" b="1" dirty="0">
                <a:solidFill>
                  <a:srgbClr val="073763"/>
                </a:solidFill>
                <a:highlight>
                  <a:srgbClr val="FFFFFF"/>
                </a:highlight>
                <a:uFillTx/>
                <a:latin typeface="Arial"/>
                <a:cs typeface="Arial"/>
                <a:sym typeface="Arial"/>
              </a:rPr>
            </a:br>
            <a:r>
              <a:rPr lang="en-US" sz="1700" b="1" dirty="0">
                <a:solidFill>
                  <a:srgbClr val="073763"/>
                </a:solidFill>
                <a:highlight>
                  <a:srgbClr val="FFFFFF"/>
                </a:highlight>
                <a:uFillTx/>
                <a:latin typeface="Arial"/>
                <a:cs typeface="Arial"/>
                <a:sym typeface="Arial"/>
                <a:hlinkClick r:id="rId2"/>
              </a:rPr>
              <a:t>https://github.com/michaelrsweet/pappl/releases/tag/v1.2.0</a:t>
            </a:r>
            <a:br>
              <a:rPr lang="en-US" sz="1700" b="1" dirty="0">
                <a:solidFill>
                  <a:srgbClr val="073763"/>
                </a:solidFill>
                <a:highlight>
                  <a:srgbClr val="FFFFFF"/>
                </a:highlight>
                <a:uFillTx/>
                <a:latin typeface="Arial"/>
                <a:cs typeface="Arial"/>
                <a:sym typeface="Arial"/>
              </a:rPr>
            </a:b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PostScript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https://github.com/OpenPrinting/ps-printer-app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4"/>
              </a:rPr>
              <a:t>https://snapcraft.io/ps-printer-app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Ghostscript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Ghosts</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cript</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https://github.com/OpenPrinting/ghostscript-printer-app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https://snapcraft.io/ghostscript-printer-app</a:t>
            </a: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2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18</a:t>
            </a:fld>
            <a:endParaRPr/>
          </a:p>
        </p:txBody>
      </p:sp>
    </p:spTree>
    <p:extLst>
      <p:ext uri="{BB962C8B-B14F-4D97-AF65-F5344CB8AC3E}">
        <p14:creationId xmlns:p14="http://schemas.microsoft.com/office/powerpoint/2010/main" val="73158572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err="1">
                <a:ln>
                  <a:noFill/>
                </a:ln>
                <a:solidFill>
                  <a:srgbClr val="073763"/>
                </a:solidFill>
                <a:effectLst/>
                <a:uLnTx/>
                <a:uFillTx/>
                <a:latin typeface="Arial"/>
                <a:ea typeface="Verdana"/>
                <a:cs typeface="Arial"/>
                <a:sym typeface="Arial"/>
              </a:rPr>
              <a:t>Gutenprint</a:t>
            </a: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err="1">
                <a:solidFill>
                  <a:srgbClr val="073763"/>
                </a:solidFill>
                <a:highlight>
                  <a:srgbClr val="FFFFFF"/>
                </a:highlight>
                <a:uFillTx/>
                <a:latin typeface="Arial"/>
                <a:ea typeface="Verdana"/>
                <a:cs typeface="Arial"/>
                <a:sym typeface="Arial"/>
              </a:rPr>
              <a:t>Gutenprint</a:t>
            </a:r>
            <a:r>
              <a:rPr lang="en-US" sz="1700" b="1" dirty="0">
                <a:solidFill>
                  <a:srgbClr val="073763"/>
                </a:solidFill>
                <a:highlight>
                  <a:srgbClr val="FFFFFF"/>
                </a:highlight>
                <a:uFillTx/>
                <a:latin typeface="Arial"/>
                <a:ea typeface="Verdana"/>
                <a:cs typeface="Arial"/>
                <a:sym typeface="Arial"/>
              </a:rPr>
              <a: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2"/>
              </a:rPr>
              <a:t>https://github.com/OpenPrinting/gutenprint-printer-app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https://snapcraft.io/gutenprint-printer-app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HPLIP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HPLIP </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https://github.com/OpenPrinting/hplip-printer-app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https://snapcraft.io/hplip-printer-app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2000" b="1" dirty="0">
                <a:solidFill>
                  <a:srgbClr val="073763"/>
                </a:solidFill>
                <a:highlight>
                  <a:srgbClr val="FFFFFF"/>
                </a:highlight>
                <a:uFillTx/>
                <a:latin typeface="Arial"/>
                <a:ea typeface="Verdana"/>
                <a:cs typeface="Arial"/>
                <a:sym typeface="Arial"/>
              </a:rPr>
              <a:t>Retro-Fitting Printer Applications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Retro-Fitting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https://github.com/OpenPrinting/pappl-retrofit</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3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Tree>
    <p:extLst>
      <p:ext uri="{BB962C8B-B14F-4D97-AF65-F5344CB8AC3E}">
        <p14:creationId xmlns:p14="http://schemas.microsoft.com/office/powerpoint/2010/main" val="1581762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endParaRPr lang="en-US" dirty="0"/>
          </a:p>
          <a:p>
            <a:r>
              <a:rPr b="1" dirty="0"/>
              <a:t>Administrivia</a:t>
            </a:r>
          </a:p>
          <a:p>
            <a:r>
              <a:rPr lang="en-US" b="1" dirty="0"/>
              <a:t>Linux Markets and Distributions</a:t>
            </a:r>
          </a:p>
          <a:p>
            <a:r>
              <a:rPr lang="en-US" b="1" dirty="0"/>
              <a:t>OpenPrinting Highlights 2021</a:t>
            </a:r>
          </a:p>
          <a:p>
            <a:r>
              <a:rPr lang="en-US" b="1" dirty="0"/>
              <a:t>OpenPrinting GSoC 2021</a:t>
            </a:r>
          </a:p>
          <a:p>
            <a:r>
              <a:rPr lang="en-US" b="1" dirty="0"/>
              <a:t>OpenPrinting Highlights 2022</a:t>
            </a:r>
          </a:p>
          <a:p>
            <a:r>
              <a:rPr lang="en-US" b="1" dirty="0"/>
              <a:t>OpenPrinting GSoC 2022</a:t>
            </a:r>
          </a:p>
          <a:p>
            <a:r>
              <a:rPr lang="en-US" b="1" dirty="0"/>
              <a:t>OpenPrinting Next Steps</a:t>
            </a:r>
          </a:p>
          <a:p>
            <a:endParaRPr dirty="0"/>
          </a:p>
        </p:txBody>
      </p:sp>
      <p:sp>
        <p:nvSpPr>
          <p:cNvPr id="82" name="Shape 82"/>
          <p:cNvSpPr>
            <a:spLocks noGrp="1"/>
          </p:cNvSpPr>
          <p:nvPr>
            <p:ph type="title"/>
          </p:nvPr>
        </p:nvSpPr>
        <p:spPr>
          <a:prstGeom prst="rect">
            <a:avLst/>
          </a:prstGeom>
        </p:spPr>
        <p:txBody>
          <a:bodyPr/>
          <a:lstStyle/>
          <a:p>
            <a:r>
              <a:rPr lang="en-US" dirty="0"/>
              <a:t>OP </a:t>
            </a:r>
            <a:r>
              <a:rPr dirty="0"/>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 Printing</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Printing is now available on all major OS platforms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Driverless 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Driverless Scanning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Scanning is a GSoC 2022 project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4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20</a:t>
            </a:fld>
            <a:endParaRPr/>
          </a:p>
        </p:txBody>
      </p:sp>
    </p:spTree>
    <p:extLst>
      <p:ext uri="{BB962C8B-B14F-4D97-AF65-F5344CB8AC3E}">
        <p14:creationId xmlns:p14="http://schemas.microsoft.com/office/powerpoint/2010/main" val="7106344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2022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2021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2022 contributors do not have to be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contributor projects announced on 20 May 2022</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2022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February 2022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21 February 2022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March 2022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4-19 April 2022 – Contributor Applications – 8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May 2022 – Contributor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13 June 2022 to 12 September 2022 – Coding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September 2022 – Results Announced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12 September 2022 to 13 November 2022 – Coding (extended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28 November 2022 – Results Announced (extended period)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2022</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21</a:t>
            </a:fld>
            <a:endParaRPr dirty="0"/>
          </a:p>
        </p:txBody>
      </p:sp>
    </p:spTree>
    <p:extLst>
      <p:ext uri="{BB962C8B-B14F-4D97-AF65-F5344CB8AC3E}">
        <p14:creationId xmlns:p14="http://schemas.microsoft.com/office/powerpoint/2010/main" val="49107613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Call for Participation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is cost-effective for printer vendor support of Linux &amp; UNIX</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PWG and OP Collaboration</a:t>
            </a:r>
            <a:endParaRPr lang="en-US" sz="20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CUPS development and evolution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OP CUPS Filters v2.0 development and evolution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GSoC implementations of PWG IPP specs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Driverless Printing and Driverless Scanning development</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monthly teleconferences on Tuesdays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7 June 2022 1-2pm US EDT (F2F review/GSoC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5 July 2022 1-2pm US EDT (GSoC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9 August 2022 1-2pm US EDT (GSoC status)</a:t>
            </a:r>
          </a:p>
          <a:p>
            <a:pPr marL="457200" marR="0" lvl="0">
              <a:lnSpc>
                <a:spcPct val="120000"/>
              </a:lnSpc>
              <a:spcBef>
                <a:spcPts val="0"/>
              </a:spcBef>
              <a:buClr>
                <a:srgbClr val="073763"/>
              </a:buClr>
              <a:buSzPts val="1800"/>
              <a:buFont typeface="Arial"/>
              <a:buChar char="●"/>
            </a:pPr>
            <a:endParaRPr lang="en-US" sz="20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a:t>OpenPrinting </a:t>
            </a:r>
            <a:br>
              <a:rPr lang="en-US"/>
            </a:br>
            <a:r>
              <a:rPr lang="en-US"/>
              <a:t>Next </a:t>
            </a:r>
            <a:r>
              <a:rPr lang="en-US" dirty="0"/>
              <a:t>Steps</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22</a:t>
            </a:fld>
            <a:endParaRPr/>
          </a:p>
        </p:txBody>
      </p:sp>
    </p:spTree>
    <p:extLst>
      <p:ext uri="{BB962C8B-B14F-4D97-AF65-F5344CB8AC3E}">
        <p14:creationId xmlns:p14="http://schemas.microsoft.com/office/powerpoint/2010/main" val="190956753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23</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body" idx="1"/>
          </p:nvPr>
        </p:nvSpPr>
        <p:spPr>
          <a:prstGeom prst="rect">
            <a:avLst/>
          </a:prstGeom>
        </p:spPr>
        <p:txBody>
          <a:bodyPr/>
          <a:lstStyle/>
          <a:p>
            <a:r>
              <a:rPr b="1" dirty="0"/>
              <a:t>Welcome and Introductions</a:t>
            </a:r>
          </a:p>
          <a:p>
            <a:r>
              <a:rPr b="1" dirty="0"/>
              <a:t>Confirm Minutes Taker</a:t>
            </a:r>
          </a:p>
          <a:p>
            <a:r>
              <a:rPr b="1" dirty="0"/>
              <a:t>Review PWG </a:t>
            </a:r>
            <a:r>
              <a:rPr lang="en-US" b="1" dirty="0"/>
              <a:t>Antitrust Policy</a:t>
            </a:r>
          </a:p>
          <a:p>
            <a:r>
              <a:rPr lang="en-US" b="1" dirty="0"/>
              <a:t>Review PWG IP Policy</a:t>
            </a:r>
          </a:p>
          <a:p>
            <a:r>
              <a:rPr lang="en-US" b="1" dirty="0"/>
              <a:t>Review PWG </a:t>
            </a:r>
            <a:r>
              <a:rPr b="1" dirty="0"/>
              <a:t>Patent Polic</a:t>
            </a:r>
            <a:r>
              <a:rPr lang="en-US" b="1" dirty="0"/>
              <a:t>y</a:t>
            </a:r>
            <a:endParaRPr b="1" dirty="0"/>
          </a:p>
          <a:p>
            <a:r>
              <a:rPr lang="en-US" b="1" dirty="0"/>
              <a:t>OpenPrinting </a:t>
            </a:r>
            <a:r>
              <a:rPr b="1" dirty="0"/>
              <a:t>Agenda</a:t>
            </a:r>
            <a:endParaRPr lang="en-US" b="1" dirty="0"/>
          </a:p>
        </p:txBody>
      </p:sp>
      <p:sp>
        <p:nvSpPr>
          <p:cNvPr id="91" name="Shape 91"/>
          <p:cNvSpPr>
            <a:spLocks noGrp="1"/>
          </p:cNvSpPr>
          <p:nvPr>
            <p:ph type="title"/>
          </p:nvPr>
        </p:nvSpPr>
        <p:spPr>
          <a:prstGeom prst="rect">
            <a:avLst/>
          </a:prstGeom>
        </p:spPr>
        <p:txBody>
          <a:bodyPr/>
          <a:lstStyle/>
          <a:p>
            <a:r>
              <a:t>Administrivia</a:t>
            </a:r>
          </a:p>
        </p:txBody>
      </p:sp>
      <p:sp>
        <p:nvSpPr>
          <p:cNvPr id="6" name="Shape 334">
            <a:extLst>
              <a:ext uri="{FF2B5EF4-FFF2-40B4-BE49-F238E27FC236}">
                <a16:creationId xmlns:a16="http://schemas.microsoft.com/office/drawing/2014/main" id="{282D9C28-08C0-7849-A36D-A7DB0E280E4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"This meeting is being held in accordance with the PWG Antitrust Policy"</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2"/>
              </a:rPr>
              <a:t>https://www.pwg.org/chair/membership_docs/pwg-antitrust-policy.pdf</a:t>
            </a:r>
            <a:r>
              <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endPar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The IEEE-ISTO Printer Working Group ("PWG") will not become involved in the business decisions of its Members. The PWG strictly complies with applicable antitrust laws. Every PWG Member shall comply with this policy. The PWG Officers and PWG Workgroup Officers are responsible to ensure that this policy is adhered to in all PWG activities.</a:t>
            </a:r>
          </a:p>
        </p:txBody>
      </p:sp>
      <p:sp>
        <p:nvSpPr>
          <p:cNvPr id="100" name="Shape 100"/>
          <p:cNvSpPr>
            <a:spLocks noGrp="1"/>
          </p:cNvSpPr>
          <p:nvPr>
            <p:ph type="title"/>
          </p:nvPr>
        </p:nvSpPr>
        <p:spPr>
          <a:prstGeom prst="rect">
            <a:avLst/>
          </a:prstGeom>
        </p:spPr>
        <p:txBody>
          <a:bodyPr/>
          <a:lstStyle/>
          <a:p>
            <a:r>
              <a:rPr lang="en-US" dirty="0"/>
              <a:t>PWG Antitrust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r>
              <a:rPr lang="en-US" dirty="0"/>
              <a:t>"This meeting is being held in accordance with the PWG Intellectual Property Policy"</a:t>
            </a:r>
          </a:p>
          <a:p>
            <a:pPr lvl="1"/>
            <a:r>
              <a:rPr lang="en-US" dirty="0">
                <a:hlinkClick r:id="rId2"/>
              </a:rPr>
              <a:t>https://</a:t>
            </a:r>
            <a:r>
              <a:rPr lang="en-US" dirty="0" err="1">
                <a:hlinkClick r:id="rId2"/>
              </a:rPr>
              <a:t>www.pwg.org</a:t>
            </a:r>
            <a:r>
              <a:rPr lang="en-US" dirty="0">
                <a:hlinkClick r:id="rId2"/>
              </a:rPr>
              <a:t>/chair/</a:t>
            </a:r>
            <a:r>
              <a:rPr lang="en-US" dirty="0" err="1">
                <a:hlinkClick r:id="rId2"/>
              </a:rPr>
              <a:t>membership_docs</a:t>
            </a:r>
            <a:r>
              <a:rPr lang="en-US" dirty="0">
                <a:hlinkClick r:id="rId2"/>
              </a:rPr>
              <a:t>/</a:t>
            </a:r>
            <a:r>
              <a:rPr lang="en-US" dirty="0" err="1">
                <a:hlinkClick r:id="rId2"/>
              </a:rPr>
              <a:t>pwg-ip-policy.pdf</a:t>
            </a:r>
            <a:endParaRPr lang="en-US" dirty="0"/>
          </a:p>
          <a:p>
            <a:endParaRPr lang="en-US" dirty="0"/>
          </a:p>
          <a:p>
            <a:r>
              <a:rPr lang="en-US" dirty="0"/>
              <a:t>TL;DR: Anything you say in a PWG meeting or email to a PWG address can be used in a PWG standard</a:t>
            </a:r>
          </a:p>
          <a:p>
            <a:pPr lvl="1"/>
            <a:r>
              <a:rPr lang="en-US" dirty="0"/>
              <a:t>(but please do read the IP policy above if you haven't done so)</a:t>
            </a:r>
          </a:p>
        </p:txBody>
      </p:sp>
      <p:sp>
        <p:nvSpPr>
          <p:cNvPr id="100" name="Shape 100"/>
          <p:cNvSpPr>
            <a:spLocks noGrp="1"/>
          </p:cNvSpPr>
          <p:nvPr>
            <p:ph type="title"/>
          </p:nvPr>
        </p:nvSpPr>
        <p:spPr>
          <a:prstGeom prst="rect">
            <a:avLst/>
          </a:prstGeom>
        </p:spPr>
        <p:txBody>
          <a:bodyPr/>
          <a:lstStyle/>
          <a:p>
            <a:r>
              <a:rPr dirty="0"/>
              <a:t>PWG </a:t>
            </a:r>
            <a:r>
              <a:rPr lang="en-US" dirty="0"/>
              <a:t>IP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extLst>
      <p:ext uri="{BB962C8B-B14F-4D97-AF65-F5344CB8AC3E}">
        <p14:creationId xmlns:p14="http://schemas.microsoft.com/office/powerpoint/2010/main" val="419581297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0" name="Shape 100"/>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E42871DA-759F-1442-854C-929F7DFD5B7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109" name="Shape 109"/>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04B183C4-D840-9F43-8B69-8A31A140FA8C}"/>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6" name="Shape 334">
            <a:extLst>
              <a:ext uri="{FF2B5EF4-FFF2-40B4-BE49-F238E27FC236}">
                <a16:creationId xmlns:a16="http://schemas.microsoft.com/office/drawing/2014/main" id="{9EEC7E71-D29D-1846-8700-80CC66F0ACF7}"/>
              </a:ext>
            </a:extLst>
          </p:cNvPr>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
          </p:nvPr>
        </p:nvSpPr>
        <p:spPr>
          <a:prstGeom prst="rect">
            <a:avLst/>
          </a:prstGeom>
        </p:spPr>
        <p:txBody>
          <a:bodyPr/>
          <a:lstStyle/>
          <a:p>
            <a:pPr marL="40640" indent="0">
              <a:buNone/>
            </a:pPr>
            <a:r>
              <a:rPr lang="en-US" dirty="0"/>
              <a:t>Do Not Discuss:</a:t>
            </a:r>
          </a:p>
          <a:p>
            <a:r>
              <a:rPr lang="en-US" dirty="0"/>
              <a:t>The </a:t>
            </a:r>
            <a:r>
              <a:rPr dirty="0"/>
              <a:t>validity/essentiality of patents/patent claims </a:t>
            </a:r>
          </a:p>
          <a:p>
            <a:r>
              <a:rPr lang="en-US" dirty="0"/>
              <a:t>T</a:t>
            </a:r>
            <a:r>
              <a:rPr dirty="0"/>
              <a:t>he cost of specific patent use</a:t>
            </a:r>
          </a:p>
          <a:p>
            <a:r>
              <a:rPr lang="en-US" dirty="0"/>
              <a:t>L</a:t>
            </a:r>
            <a:r>
              <a:rPr dirty="0"/>
              <a:t>icensing terms or conditions</a:t>
            </a:r>
          </a:p>
          <a:p>
            <a:r>
              <a:rPr lang="en-US" dirty="0"/>
              <a:t>P</a:t>
            </a:r>
            <a:r>
              <a:rPr dirty="0"/>
              <a:t>roduct pricing, territorial restrictions, or market share</a:t>
            </a:r>
          </a:p>
          <a:p>
            <a:r>
              <a:rPr dirty="0"/>
              <a:t>Don’t discuss ongoing litigation or threatened litigation</a:t>
            </a:r>
          </a:p>
          <a:p>
            <a:pPr lvl="1"/>
            <a:endParaRPr lang="en-US" dirty="0"/>
          </a:p>
          <a:p>
            <a:pPr marL="40640" indent="0">
              <a:buNone/>
            </a:pPr>
            <a:endParaRPr lang="en-US" dirty="0"/>
          </a:p>
          <a:p>
            <a:pPr marL="40640" indent="0">
              <a:buNone/>
            </a:pPr>
            <a:r>
              <a:rPr lang="en-US" b="1" u="sng" dirty="0"/>
              <a:t>DO raise an objection</a:t>
            </a:r>
            <a:r>
              <a:rPr lang="en-US" dirty="0"/>
              <a:t> if inappropriate topics are discussed</a:t>
            </a:r>
            <a:endParaRPr dirty="0"/>
          </a:p>
        </p:txBody>
      </p:sp>
      <p:sp>
        <p:nvSpPr>
          <p:cNvPr id="127" name="Shape 127"/>
          <p:cNvSpPr>
            <a:spLocks noGrp="1"/>
          </p:cNvSpPr>
          <p:nvPr>
            <p:ph type="title"/>
          </p:nvPr>
        </p:nvSpPr>
        <p:spPr>
          <a:prstGeom prst="rect">
            <a:avLst/>
          </a:prstGeom>
        </p:spPr>
        <p:txBody>
          <a:bodyPr/>
          <a:lstStyle/>
          <a:p>
            <a:r>
              <a:rPr dirty="0"/>
              <a:t>Inappropriate Topics for</a:t>
            </a:r>
            <a:br>
              <a:rPr lang="en-US" dirty="0"/>
            </a:br>
            <a:r>
              <a:rPr dirty="0"/>
              <a:t>PWG W</a:t>
            </a:r>
            <a:r>
              <a:rPr lang="en-US" dirty="0"/>
              <a:t>orking </a:t>
            </a:r>
            <a:r>
              <a:rPr dirty="0"/>
              <a:t>G</a:t>
            </a:r>
            <a:r>
              <a:rPr lang="en-US" dirty="0"/>
              <a:t>roup</a:t>
            </a:r>
            <a:r>
              <a:rPr dirty="0"/>
              <a:t> Meetings</a:t>
            </a:r>
          </a:p>
        </p:txBody>
      </p:sp>
      <p:sp>
        <p:nvSpPr>
          <p:cNvPr id="6" name="Shape 334">
            <a:extLst>
              <a:ext uri="{FF2B5EF4-FFF2-40B4-BE49-F238E27FC236}">
                <a16:creationId xmlns:a16="http://schemas.microsoft.com/office/drawing/2014/main" id="{C23A0B3E-FB0D-1E45-9EC0-85AC6760E78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48094</TotalTime>
  <Words>2056</Words>
  <Application>Microsoft Macintosh PowerPoint</Application>
  <PresentationFormat>On-screen Show (4:3)</PresentationFormat>
  <Paragraphs>242</Paragraphs>
  <Slides>23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Lucida Grande</vt:lpstr>
      <vt:lpstr>Verdana</vt:lpstr>
      <vt:lpstr>White</vt:lpstr>
      <vt:lpstr>1_White</vt:lpstr>
      <vt:lpstr>      – Joint PWG/OP Summit OpenPrinting Plenary – 17 May 2022 </vt:lpstr>
      <vt:lpstr>OP Plenary Agenda</vt:lpstr>
      <vt:lpstr>Administrivia</vt:lpstr>
      <vt:lpstr>PWG Antitrust Policy</vt:lpstr>
      <vt:lpstr>PWG IP Policy</vt:lpstr>
      <vt:lpstr>PWG Patent Statement</vt:lpstr>
      <vt:lpstr>PWG Patent Statement</vt:lpstr>
      <vt:lpstr>PWG Patent Statement</vt:lpstr>
      <vt:lpstr>Inappropriate Topics for PWG Working Group Meetings</vt:lpstr>
      <vt:lpstr>OP Agenda Overview – Tuesday</vt:lpstr>
      <vt:lpstr>OP Agenda Overview – Wednesday</vt:lpstr>
      <vt:lpstr>Linux Markets and Distributions</vt:lpstr>
      <vt:lpstr>OpenPrinting Highlights 2021– 1 of 3</vt:lpstr>
      <vt:lpstr>OpenPrinting Highlights 2021– 2 of 3</vt:lpstr>
      <vt:lpstr>OpenPrinting Highlights 2021– 3 of 3</vt:lpstr>
      <vt:lpstr>OpenPrinting Google Summer of Code 2021</vt:lpstr>
      <vt:lpstr>OpenPrinting Highlights 2022– 1 of 4</vt:lpstr>
      <vt:lpstr>OpenPrinting Highlights 2022– 2 of 4</vt:lpstr>
      <vt:lpstr>OpenPrinting Highlights 2022– 3 of 4</vt:lpstr>
      <vt:lpstr>OpenPrinting Highlights 2022– 4 of 4</vt:lpstr>
      <vt:lpstr>OpenPrinting Google Summer of Code 2022</vt:lpstr>
      <vt:lpstr>OpenPrinting  Next Steps</vt:lpstr>
      <vt:lpstr>Other Questions / Comments</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August 2019</dc:title>
  <dc:subject/>
  <dc:creator>Smith Kennedy [HP Inc.]</dc:creator>
  <cp:keywords/>
  <dc:description/>
  <cp:lastModifiedBy>Kennedy, Smith (Wireless &amp; IPP Standards)</cp:lastModifiedBy>
  <cp:revision>750</cp:revision>
  <cp:lastPrinted>2019-08-28T15:37:14Z</cp:lastPrinted>
  <dcterms:modified xsi:type="dcterms:W3CDTF">2022-05-16T16:36:14Z</dcterms:modified>
  <cp:category/>
</cp:coreProperties>
</file>