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6" r:id="rId3"/>
    <p:sldId id="275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9" r:id="rId12"/>
    <p:sldId id="288" r:id="rId13"/>
    <p:sldId id="286" r:id="rId14"/>
    <p:sldId id="287" r:id="rId15"/>
    <p:sldId id="27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76786" autoAdjust="0"/>
  </p:normalViewPr>
  <p:slideViewPr>
    <p:cSldViewPr>
      <p:cViewPr varScale="1">
        <p:scale>
          <a:sx n="56" d="100"/>
          <a:sy n="56" d="100"/>
        </p:scale>
        <p:origin x="-181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cloud mapping specification is written by the cloud imaging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formal approval including the last call goes through the semantic model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mfd</a:t>
            </a:r>
            <a:r>
              <a:rPr lang="en-US" dirty="0" smtClean="0"/>
              <a:t> model already contains the transform and </a:t>
            </a:r>
            <a:r>
              <a:rPr lang="en-US" dirty="0" err="1" smtClean="0"/>
              <a:t>FaxIn</a:t>
            </a:r>
            <a:r>
              <a:rPr lang="en-US" dirty="0" smtClean="0"/>
              <a:t> service.</a:t>
            </a:r>
            <a:r>
              <a:rPr lang="en-US" baseline="0" dirty="0" smtClean="0"/>
              <a:t>  Yet to introduce the </a:t>
            </a:r>
            <a:r>
              <a:rPr lang="en-US" baseline="0" dirty="0" err="1" smtClean="0"/>
              <a:t>emailIn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emailOut</a:t>
            </a:r>
            <a:r>
              <a:rPr lang="en-US" baseline="0" dirty="0" smtClean="0"/>
              <a:t> Services.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dirty="0" smtClean="0"/>
              <a:t>{Check with Mike on new properties to be added on the Fax-Out Spec – Mike to lead the discussion at F2F}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Recap Transform Service</a:t>
            </a:r>
          </a:p>
          <a:p>
            <a:pPr eaLnBrk="1" hangingPunct="1"/>
            <a:r>
              <a:rPr lang="en-US" sz="1200" dirty="0" smtClean="0"/>
              <a:t>Paul</a:t>
            </a:r>
            <a:r>
              <a:rPr lang="en-US" sz="1200" baseline="0" dirty="0" smtClean="0"/>
              <a:t> to discuss the Mapping</a:t>
            </a:r>
          </a:p>
          <a:p>
            <a:pPr eaLnBrk="1" hangingPunct="1"/>
            <a:endParaRPr lang="en-US" sz="1200" baseline="0" dirty="0" smtClean="0"/>
          </a:p>
          <a:p>
            <a:pPr eaLnBrk="1" hangingPunct="1"/>
            <a:r>
              <a:rPr lang="en-US" sz="1200" baseline="0" dirty="0" smtClean="0"/>
              <a:t>We need to figure the best way to obtain synergy between the Cloud and SM…</a:t>
            </a:r>
          </a:p>
          <a:p>
            <a:pPr eaLnBrk="1" hangingPunct="1"/>
            <a:endParaRPr lang="en-US" sz="1200" baseline="0" dirty="0" smtClean="0"/>
          </a:p>
          <a:p>
            <a:pPr eaLnBrk="1" hangingPunct="1"/>
            <a:r>
              <a:rPr lang="en-US" sz="1200" baseline="0" dirty="0" smtClean="0"/>
              <a:t>Fax-In: Small editorial changes since the Feb review.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“Mapping Related Standards to/from PWG PJT v1.0”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Also, I suggest that the action item to revise the Semantic Model/MFD  charter be listed under “ In Progress” Documents.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At the F2F meeting:</a:t>
            </a:r>
            <a:r>
              <a:rPr lang="en-US" baseline="0" dirty="0" smtClean="0"/>
              <a:t> discuss whether we need to have a top level copy service or have it as a combination of 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807-rev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212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807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Semantic Model Working Group</a:t>
            </a:r>
            <a:br>
              <a:rPr lang="en-US" dirty="0" smtClean="0"/>
            </a:br>
            <a:r>
              <a:rPr lang="en-US" dirty="0" smtClean="0"/>
              <a:t>Agenda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May 16, 2013</a:t>
            </a:r>
          </a:p>
          <a:p>
            <a:pPr eaLnBrk="1" hangingPunct="1"/>
            <a:r>
              <a:rPr lang="en-US" dirty="0" smtClean="0"/>
              <a:t>Cupertino,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Daniel Manchala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Appoint </a:t>
            </a:r>
            <a:r>
              <a:rPr lang="en-US" dirty="0" smtClean="0"/>
              <a:t>Secretary </a:t>
            </a:r>
            <a:r>
              <a:rPr lang="en-US" dirty="0" smtClean="0"/>
              <a:t>of Semantic Model Working Group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Discuss </a:t>
            </a:r>
            <a:r>
              <a:rPr lang="en-US" dirty="0" smtClean="0">
                <a:solidFill>
                  <a:srgbClr val="0070C0"/>
                </a:solidFill>
              </a:rPr>
              <a:t>Version 2 of Mapping Document.</a:t>
            </a:r>
          </a:p>
          <a:p>
            <a:pPr eaLnBrk="1" hangingPunct="1"/>
            <a:r>
              <a:rPr lang="en-US" dirty="0" smtClean="0"/>
              <a:t>Complete Last Call and Formal Vote on </a:t>
            </a:r>
          </a:p>
          <a:p>
            <a:pPr lvl="1" eaLnBrk="1" hangingPunct="1"/>
            <a:r>
              <a:rPr lang="en-US" dirty="0" smtClean="0"/>
              <a:t>Transform </a:t>
            </a:r>
            <a:r>
              <a:rPr lang="en-US" dirty="0"/>
              <a:t>Service: Semantic Model and Service </a:t>
            </a:r>
            <a:r>
              <a:rPr lang="en-US" dirty="0" smtClean="0"/>
              <a:t>Interface</a:t>
            </a:r>
          </a:p>
          <a:p>
            <a:pPr lvl="1" eaLnBrk="1" hangingPunct="1"/>
            <a:r>
              <a:rPr lang="en-US" dirty="0" err="1"/>
              <a:t>FaxIn</a:t>
            </a:r>
            <a:r>
              <a:rPr lang="en-US" dirty="0"/>
              <a:t>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Continue Cloud </a:t>
            </a:r>
            <a:r>
              <a:rPr lang="en-US" dirty="0">
                <a:solidFill>
                  <a:srgbClr val="0070C0"/>
                </a:solidFill>
              </a:rPr>
              <a:t>Mapping </a:t>
            </a:r>
            <a:r>
              <a:rPr lang="en-US" dirty="0" smtClean="0">
                <a:solidFill>
                  <a:srgbClr val="0070C0"/>
                </a:solidFill>
              </a:rPr>
              <a:t>activity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Web Services binding of Cloud Imaging Model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Maybe as part of Print Service v2.0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Tykodi</a:t>
            </a:r>
            <a:r>
              <a:rPr lang="en-US" dirty="0" smtClean="0"/>
              <a:t> to present the document</a:t>
            </a:r>
          </a:p>
          <a:p>
            <a:r>
              <a:rPr lang="en-US" dirty="0" smtClean="0"/>
              <a:t>AFP and MO:DCA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AB0B2C-5029-40A1-8E19-1B2D134BB4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2013,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Model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Start with the MFD model 1.0 and make changes or afresh</a:t>
            </a:r>
          </a:p>
          <a:p>
            <a:pPr lvl="1"/>
            <a:r>
              <a:rPr lang="en-US" dirty="0" smtClean="0"/>
              <a:t>Need to include schema as they appear on web site?</a:t>
            </a:r>
          </a:p>
          <a:p>
            <a:pPr lvl="1"/>
            <a:r>
              <a:rPr lang="en-US" dirty="0" smtClean="0"/>
              <a:t>One single doc or multiple docs – one per service?</a:t>
            </a:r>
          </a:p>
          <a:p>
            <a:r>
              <a:rPr lang="en-US" dirty="0" smtClean="0"/>
              <a:t>With MFD 1.0</a:t>
            </a:r>
          </a:p>
          <a:p>
            <a:pPr lvl="1"/>
            <a:r>
              <a:rPr lang="en-US" dirty="0" smtClean="0"/>
              <a:t>May need to deprecate some unused or superseded attributes</a:t>
            </a:r>
          </a:p>
          <a:p>
            <a:pPr lvl="1"/>
            <a:r>
              <a:rPr lang="en-US" dirty="0" smtClean="0"/>
              <a:t>Add new attributes</a:t>
            </a:r>
          </a:p>
          <a:p>
            <a:pPr lvl="1"/>
            <a:r>
              <a:rPr lang="en-US" dirty="0" smtClean="0"/>
              <a:t>Any issues with taking this approach?</a:t>
            </a:r>
          </a:p>
          <a:p>
            <a:r>
              <a:rPr lang="en-US" dirty="0" smtClean="0"/>
              <a:t>With start afresh</a:t>
            </a:r>
          </a:p>
          <a:p>
            <a:pPr lvl="1"/>
            <a:r>
              <a:rPr lang="en-US" dirty="0" smtClean="0"/>
              <a:t>What do we need to include?</a:t>
            </a:r>
          </a:p>
          <a:p>
            <a:pPr lvl="2"/>
            <a:r>
              <a:rPr lang="en-US" dirty="0" smtClean="0"/>
              <a:t>Service model, job model, theory of operation, etc.</a:t>
            </a:r>
          </a:p>
          <a:p>
            <a:pPr lvl="1"/>
            <a:r>
              <a:rPr lang="en-US" dirty="0" smtClean="0"/>
              <a:t>Any issues with taking this approach?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AB0B2C-5029-40A1-8E19-1B2D134BB4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629400"/>
            <a:ext cx="5181600" cy="222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Copyright © 2013, Printer Working Group.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2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(Tue)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(Thu)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(1:00-5:00 PM PST)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1600" dirty="0" smtClean="0"/>
              <a:t>Status 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Charter: What specifications needs to be done (Paul </a:t>
            </a:r>
            <a:r>
              <a:rPr lang="en-US" sz="1600" dirty="0" err="1" smtClean="0"/>
              <a:t>Tykodi</a:t>
            </a:r>
            <a:r>
              <a:rPr lang="en-US" sz="1600" dirty="0" smtClean="0"/>
              <a:t>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Discuss Cloud Imaging extensions to PWG Semantic Model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Mapping: Page by page review – Section 4, Version 1. MSPS/XPS mapping to Print Job Ticket (Paul </a:t>
            </a:r>
            <a:r>
              <a:rPr lang="en-US" sz="1600" dirty="0" err="1" smtClean="0"/>
              <a:t>Tykodi</a:t>
            </a:r>
            <a:r>
              <a:rPr lang="en-US" sz="1600" dirty="0" smtClean="0"/>
              <a:t>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Fax-Out: Synchronize SM 2.0 with Fax-Out Service 1.0.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Release an addendum or errata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Review of Transform </a:t>
            </a:r>
            <a:r>
              <a:rPr lang="en-US" sz="1600" dirty="0"/>
              <a:t>Service specification</a:t>
            </a:r>
            <a:br>
              <a:rPr lang="en-US" sz="1600" dirty="0"/>
            </a:br>
            <a:r>
              <a:rPr lang="en-US" sz="1600" dirty="0" smtClean="0"/>
              <a:t>&lt;</a:t>
            </a:r>
            <a:r>
              <a:rPr lang="en-US" sz="1600" dirty="0" smtClean="0">
                <a:hlinkClick r:id="rId3"/>
              </a:rPr>
              <a:t>ftp://ftp.pwg.org/pub/pwg/mfd/wd/wd-mfdtransformmodel01-20120807-rev.pdf</a:t>
            </a:r>
            <a:r>
              <a:rPr lang="en-US" sz="1600" dirty="0" smtClean="0"/>
              <a:t>&gt;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Workflow Orchestration Services.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Submit a multi-function job to a SM 2.0 Orchestrator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Fax-In: Quick review (Ira McDonald)</a:t>
            </a:r>
          </a:p>
        </p:txBody>
      </p:sp>
    </p:spTree>
    <p:extLst>
      <p:ext uri="{BB962C8B-B14F-4D97-AF65-F5344CB8AC3E}">
        <p14:creationId xmlns:p14="http://schemas.microsoft.com/office/powerpoint/2010/main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</a:t>
            </a:r>
            <a:r>
              <a:rPr lang="en-US" sz="2800" dirty="0" smtClean="0"/>
              <a:t>and WebEx will </a:t>
            </a:r>
            <a:r>
              <a:rPr lang="en-US" sz="2800" dirty="0"/>
              <a:t>be the same as used throughout the meeting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</a:t>
            </a:r>
            <a:r>
              <a:rPr lang="en-US" dirty="0" smtClean="0"/>
              <a:t>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5108.07-2012:</a:t>
            </a:r>
            <a:br>
              <a:rPr lang="en-US" sz="1600" dirty="0" smtClean="0"/>
            </a:br>
            <a:r>
              <a:rPr lang="en-US" sz="1600" dirty="0"/>
              <a:t>PWG Print Job Ticket and Associated Capabilities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2743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FaxIn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2766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0" y="3352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December 6,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ftp://ftp.pwg.org/pub/pwg/mfd/wd/wd-mfdfaxinmodel10-20121201.pdf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2057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August 7,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ftp://ftp.pwg.org/pub/pwg/mfd/wd/wd-mfdtransformmodel01-20120807.pdf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1" y="41148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Mapping Related Standards</a:t>
            </a:r>
            <a:endParaRPr lang="en-US" sz="1600" kern="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40242" y="4648200"/>
            <a:ext cx="5603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800" y="5282625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Semantic Model / MFD Charter</a:t>
            </a:r>
            <a:endParaRPr lang="en-US" sz="320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867400"/>
            <a:ext cx="6324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33400" y="4724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Mapping Related Standards to/from PWG PJT v1.0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81000" y="5943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Revise the Semantic Model/MFD charter</a:t>
            </a:r>
          </a:p>
        </p:txBody>
      </p: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(v1.185)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 (mostly complete for 1.0)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FaxIn</a:t>
            </a:r>
            <a:r>
              <a:rPr lang="en-US" sz="2400" dirty="0" smtClean="0">
                <a:latin typeface="Verdana" pitchFamily="34" charset="0"/>
              </a:rPr>
              <a:t> Service (up to date)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FaxOut</a:t>
            </a:r>
            <a:r>
              <a:rPr lang="en-US" sz="2400" dirty="0" smtClean="0">
                <a:latin typeface="Verdana" pitchFamily="34" charset="0"/>
              </a:rPr>
              <a:t> Service (up to date)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Cloud Print extensions (WIP – WSDL operations needs update)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</a:t>
            </a:r>
            <a:r>
              <a:rPr lang="en-US" sz="1200"/>
              <a:t>© </a:t>
            </a:r>
            <a:r>
              <a:rPr lang="en-US" sz="120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err="1" smtClean="0"/>
              <a:t>EmailOut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Scan, </a:t>
            </a:r>
            <a:r>
              <a:rPr lang="en-US" dirty="0" err="1" smtClean="0"/>
              <a:t>FaxIn</a:t>
            </a:r>
            <a:r>
              <a:rPr lang="en-US" dirty="0" smtClean="0"/>
              <a:t>, </a:t>
            </a:r>
            <a:r>
              <a:rPr lang="en-US" dirty="0" err="1" smtClean="0"/>
              <a:t>FaxOut</a:t>
            </a:r>
            <a:r>
              <a:rPr lang="en-US" dirty="0" smtClean="0"/>
              <a:t>, Copy(?) Services (update)</a:t>
            </a:r>
          </a:p>
          <a:p>
            <a:pPr lvl="1"/>
            <a:r>
              <a:rPr lang="en-US" dirty="0" smtClean="0"/>
              <a:t>Print Service v2.0</a:t>
            </a:r>
          </a:p>
          <a:p>
            <a:pPr lvl="1"/>
            <a:r>
              <a:rPr lang="en-US" dirty="0" smtClean="0"/>
              <a:t>Transform Service v2.0</a:t>
            </a:r>
          </a:p>
          <a:p>
            <a:pPr lvl="1"/>
            <a:r>
              <a:rPr lang="en-US" dirty="0" smtClean="0"/>
              <a:t>Service Integration with Workflow Environments v1.0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Semantic </a:t>
            </a:r>
            <a:r>
              <a:rPr lang="en-US" dirty="0" smtClean="0">
                <a:solidFill>
                  <a:srgbClr val="C00000"/>
                </a:solidFill>
              </a:rPr>
              <a:t>Model v2.0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Mapping Standard v2.0 (DMTF-CIM, AFP &amp; MODCA)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917</Words>
  <Application>Microsoft Office PowerPoint</Application>
  <PresentationFormat>On-screen Show (4:3)</PresentationFormat>
  <Paragraphs>166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PWG Slide Template</vt:lpstr>
      <vt:lpstr>Semantic Model Working Group Agenda</vt:lpstr>
      <vt:lpstr>SM Meeting Agenda (Thu)</vt:lpstr>
      <vt:lpstr>Semantic Model Meeting Logistics</vt:lpstr>
      <vt:lpstr> Approved Documents  </vt:lpstr>
      <vt:lpstr> Approved Documents  </vt:lpstr>
      <vt:lpstr> Approved Documents  </vt:lpstr>
      <vt:lpstr> In Progress Documents  </vt:lpstr>
      <vt:lpstr>Schema Status  </vt:lpstr>
      <vt:lpstr>Remaining Services  </vt:lpstr>
      <vt:lpstr>Next Steps</vt:lpstr>
      <vt:lpstr>Mapping 2.0</vt:lpstr>
      <vt:lpstr>Semantic Model 2.0</vt:lpstr>
      <vt:lpstr>More Info/How to participate</vt:lpstr>
      <vt:lpstr>More Info/How to participate</vt:lpstr>
      <vt:lpstr>SM Meeting Agenda (Tue)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Xerox Corporation</cp:lastModifiedBy>
  <cp:revision>194</cp:revision>
  <dcterms:created xsi:type="dcterms:W3CDTF">2007-09-27T21:01:02Z</dcterms:created>
  <dcterms:modified xsi:type="dcterms:W3CDTF">2013-05-15T20:24:33Z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