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72" r:id="rId3"/>
    <p:sldId id="271" r:id="rId4"/>
    <p:sldId id="280" r:id="rId5"/>
    <p:sldId id="283" r:id="rId6"/>
    <p:sldId id="281" r:id="rId7"/>
    <p:sldId id="284" r:id="rId8"/>
    <p:sldId id="282" r:id="rId9"/>
    <p:sldId id="278" r:id="rId10"/>
    <p:sldId id="275" r:id="rId11"/>
    <p:sldId id="276" r:id="rId12"/>
    <p:sldId id="277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31" d="100"/>
          <a:sy n="131" d="100"/>
        </p:scale>
        <p:origin x="-2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55DD495B-12C6-4D49-A30A-C90D8C761830}" type="datetimeFigureOut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02B2B5E3-CA36-4F25-BC15-6546A7A4A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0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938AA714-F439-44BC-93E5-0020847E4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32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D642-CACC-4761-9CCD-10A8E8E97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3C28-251B-4280-BF6D-1D78F442B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60A6-1FAA-4E22-9633-42580B26D30B}" type="datetimeFigureOut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9E13-D18F-417B-89C9-2253D4D21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5A5C-72DC-4855-96F9-FB5F8B66BFF1}" type="datetimeFigureOut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7E75-BA68-41EB-93B2-46564C35C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64C5-76B7-49E5-ACB5-0B4A8F175097}" type="datetimeFigureOut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981C-D4C3-40DA-8E5E-0C219A5D7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C14E-50C5-4877-B31D-B4DCFE4C805F}" type="datetimeFigureOut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F1B5-3120-4A60-96E9-F3A659F81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64ED-04F5-47E0-8C6B-47D538D9FAF7}" type="datetimeFigureOut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ECBC-A84E-4EEF-9E3A-A87BB5512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74BC-5442-426B-A519-A412B445E510}" type="datetimeFigureOut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0826-BA7E-4B4C-9574-949B3C09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F0F2-B78E-47B6-88DD-C30D44B10B6E}" type="datetimeFigureOut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76F01-A886-4B35-8121-1F0B7F36A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FE60-D213-401B-9A1B-EF5B514E82C8}" type="datetimeFigureOut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85BE-11A7-46FA-98F2-4038D50DE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9A4E-A4DF-4817-BCAB-0E0155D3E4A0}" type="datetimeFigureOut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2573-A9DA-4B5E-BEF7-FDD29F50D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EA57-6A20-455D-B371-E48B3FD97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dirty="0" smtClean="0"/>
              <a:t>Copyright © 2012 Printer Working Group.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4755-493E-4778-9775-4792895C5AF3}" type="datetimeFigureOut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9CFC-F08D-468C-A70A-4E998D8CA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CEB8-8621-4A55-8D58-C77F8009D76B}" type="datetimeFigureOut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ADEE-C9D1-41F6-B981-6155268B0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44E7-1592-40B1-A855-B3D9352C6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CC1F-81E7-4F70-A4E7-155FEB116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4844-35F1-445F-978C-EEB3A986D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DCA1-E675-4055-AF40-409725C58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44A7-4E57-4FE8-9F70-515B81020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8A4E-FDB3-4AB7-8CAE-C4211998C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9073-011F-47B5-BBCA-BFA77B82F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16DB8A-E39F-4A59-A8CF-50C31DE0E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DAAEE-3966-4D72-ACC1-8796DBE0FD5C}" type="datetimeFigureOut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E74805C-31D0-46DF-B37A-B6123B7AC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/mf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copy10-20110610-5108.04.pdf" TargetMode="External"/><Relationship Id="rId4" Type="http://schemas.openxmlformats.org/officeDocument/2006/relationships/hyperlink" Target="ftp://ftp.pwg.org/pub/pwg/candidates/cs-sm20-mfdmodel10-20110415-5108.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faxout10-20110809-5108.0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ftp://ftp.pwg.org/pub/pwg/candidates/cs-sm20-system10-20120217-5108.06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sm20-printjobticket10-20110923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ftp://ftp.pwg.org/pub/pwg/mfd/wd/wd-mfdtransformmodel01-20120412.pdf" TargetMode="External"/><Relationship Id="rId5" Type="http://schemas.openxmlformats.org/officeDocument/2006/relationships/hyperlink" Target="ftp://ftp.pwg.org/pub/pwg/mfd/wd/wd-mfdfaxinmodel10-20111130.pdf" TargetMode="External"/><Relationship Id="rId4" Type="http://schemas.openxmlformats.org/officeDocument/2006/relationships/hyperlink" Target="ftp://ftp.pwg.org/pub/pwg/mfd/wd/wd-sm20-printjobticket10-20120407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E52C1-839C-46B2-825F-82DBA1A69B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Plenary Status Report</a:t>
            </a:r>
            <a:br>
              <a:rPr lang="en-US" dirty="0" smtClean="0"/>
            </a:br>
            <a:r>
              <a:rPr lang="en-US" dirty="0" smtClean="0"/>
              <a:t>Semantic Model Working Group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eaLnBrk="1" hangingPunct="1"/>
            <a:r>
              <a:rPr lang="en-US" dirty="0" smtClean="0"/>
              <a:t>June, </a:t>
            </a:r>
            <a:r>
              <a:rPr lang="en-US" dirty="0" smtClean="0"/>
              <a:t>2012</a:t>
            </a:r>
          </a:p>
          <a:p>
            <a:pPr eaLnBrk="1" hangingPunct="1"/>
            <a:r>
              <a:rPr lang="en-US" dirty="0" smtClean="0"/>
              <a:t>Webster, NY</a:t>
            </a:r>
            <a:endParaRPr lang="en-US" dirty="0"/>
          </a:p>
          <a:p>
            <a:pPr eaLnBrk="1" hangingPunct="1"/>
            <a:r>
              <a:rPr lang="en-US" dirty="0" smtClean="0"/>
              <a:t>PWG F2F Meeting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sz="2000" dirty="0" smtClean="0"/>
              <a:t>Peter Zehler (Xerox)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D8EA0-B391-42CC-B9ED-96DF769E719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cs typeface="Vrinda" pitchFamily="2" charset="0"/>
              </a:rPr>
              <a:t>We welcome more participation from member companies</a:t>
            </a:r>
            <a:endParaRPr lang="en-US" dirty="0" smtClean="0">
              <a:cs typeface="Vrinda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/>
              <a:t>The group maintains a Web Page for Semantic Model that includes links to the latest documents, schema and a </a:t>
            </a:r>
            <a:r>
              <a:rPr lang="en-US" sz="2800" b="1" dirty="0" err="1" smtClean="0"/>
              <a:t>browsable</a:t>
            </a:r>
            <a:r>
              <a:rPr lang="en-US" sz="2800" b="1" dirty="0" smtClean="0"/>
              <a:t> version of the schema</a:t>
            </a:r>
            <a:endParaRPr lang="en-US" sz="2800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hlinkClick r:id="rId3"/>
              </a:rPr>
              <a:t>http://www.pwg.org/mfd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43B6AC-09F6-4623-BD5B-B56B5790BD6D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Information on subscribing to </a:t>
            </a:r>
            <a:r>
              <a:rPr lang="en-US" sz="2800" b="1" smtClean="0"/>
              <a:t>the Semantic Model </a:t>
            </a:r>
            <a:r>
              <a:rPr lang="en-US" sz="2800" b="1" dirty="0" smtClean="0"/>
              <a:t>mailing list is available at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b="1" smtClean="0"/>
              <a:t>&lt;</a:t>
            </a:r>
            <a:r>
              <a:rPr lang="en-US" b="1" smtClean="0">
                <a:hlinkClick r:id="rId3"/>
              </a:rPr>
              <a:t>https://www.pwg.org/mailman/listinfo/mfd</a:t>
            </a:r>
            <a:r>
              <a:rPr lang="en-US" b="1" smtClean="0"/>
              <a:t>&gt; </a:t>
            </a:r>
            <a:endParaRPr lang="en-US" dirty="0" smtClean="0"/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MFD holds periodic phone conferences, with dates, call numbers and agenda announced on the MFD mail list.</a:t>
            </a:r>
          </a:p>
          <a:p>
            <a:pPr marL="457200" indent="-457200" eaLnBrk="1" hangingPunct="1">
              <a:buFontTx/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263DED1-AD52-4282-83DC-F4148CC3627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434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the effort	</a:t>
            </a:r>
          </a:p>
        </p:txBody>
      </p:sp>
      <p:sp>
        <p:nvSpPr>
          <p:cNvPr id="1434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The Semantic Model working group is concerned with the modeling of imaging services and subunits that comprise a network connected Multifunction Device. The Objectives are</a:t>
            </a:r>
            <a:r>
              <a:rPr lang="en-US" sz="1800" b="1" dirty="0" smtClean="0"/>
              <a:t>: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The definition of a framework for the complete MFD </a:t>
            </a:r>
            <a:r>
              <a:rPr lang="en-US" sz="2400" dirty="0" smtClean="0"/>
              <a:t>model.</a:t>
            </a:r>
            <a:br>
              <a:rPr lang="en-US" sz="2400" dirty="0" smtClean="0"/>
            </a:b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Drive </a:t>
            </a:r>
            <a:r>
              <a:rPr lang="en-US" sz="2400" dirty="0" smtClean="0"/>
              <a:t>to a standard semantic definition for an MFD’s Subunits, Services, Jobs and Documents.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Agreement on the semantics of their attributes, operations and parameters.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6572" y="3522848"/>
            <a:ext cx="8686800" cy="896752"/>
          </a:xfrm>
        </p:spPr>
        <p:txBody>
          <a:bodyPr/>
          <a:lstStyle/>
          <a:p>
            <a:r>
              <a:rPr lang="en-US" sz="1600" dirty="0" smtClean="0"/>
              <a:t>PWG5108.02-2009: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Network Scan Service Semantic Model and Service Interface Version 1.0 </a:t>
            </a:r>
          </a:p>
          <a:p>
            <a:r>
              <a:rPr lang="en-US" sz="1600" dirty="0" smtClean="0">
                <a:hlinkClick r:id="rId3"/>
              </a:rPr>
              <a:t>ftp://ftp.pwg.org/pub/pwg/candidates/cs-sm20-scan10-20090410-5108.02.pdf</a:t>
            </a:r>
            <a:r>
              <a:rPr lang="en-US" sz="1600" dirty="0" smtClean="0"/>
              <a:t>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46482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Resource Service: </a:t>
            </a:r>
            <a:r>
              <a:rPr lang="en-US" sz="2200" i="1" dirty="0"/>
              <a:t>Approved July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" y="2971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Scan Service: </a:t>
            </a:r>
            <a:r>
              <a:rPr lang="en-US" sz="2200" i="1" dirty="0"/>
              <a:t>Approved April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57200" y="5257799"/>
            <a:ext cx="3581400" cy="15949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Print Service: </a:t>
            </a:r>
            <a:r>
              <a:rPr lang="en-US" sz="2200" i="1" dirty="0"/>
              <a:t>Approved January 2004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PWG5105.1: 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kern="0" dirty="0" smtClean="0">
                <a:latin typeface="+mn-lt"/>
              </a:rPr>
              <a:t>PWG </a:t>
            </a:r>
            <a:r>
              <a:rPr lang="en-US" sz="1600" kern="0" dirty="0">
                <a:latin typeface="+mn-lt"/>
              </a:rPr>
              <a:t>Semantic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ftp://ftp.pwg.org/pub/pwg/candidates/cs-sm10-20040120-5105.1.pdf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5273749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PWG5108.03-2009: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500" kern="0" dirty="0" smtClean="0">
                <a:latin typeface="+mn-lt"/>
              </a:rPr>
              <a:t>Network </a:t>
            </a:r>
            <a:r>
              <a:rPr lang="en-US" sz="1500" kern="0" dirty="0">
                <a:latin typeface="+mn-lt"/>
              </a:rPr>
              <a:t>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5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15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 flipV="1">
            <a:off x="432391" y="5385375"/>
            <a:ext cx="4076700" cy="9088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434163" y="48006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200" i="1" dirty="0" smtClean="0">
                <a:solidFill>
                  <a:srgbClr val="000000"/>
                </a:solidFill>
              </a:rPr>
              <a:t>Approved September 2010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79228" y="5413728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 Multifunction Device Service Model Requirements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  <a:hlinkClick r:id="rId3"/>
              </a:rPr>
              <a:t>ftp://ftp.pwg.org/pub/pwg/informational/req-mfdreq10-20100901.pdf</a:t>
            </a:r>
            <a:endParaRPr lang="en-US" sz="1600" kern="0" dirty="0">
              <a:latin typeface="+mn-lt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00493" y="14478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Common Semantics:</a:t>
            </a:r>
            <a:r>
              <a:rPr lang="en-US" sz="32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dirty="0"/>
              <a:t>Approved April </a:t>
            </a:r>
            <a:r>
              <a:rPr lang="en-US" sz="2200" i="1" dirty="0" smtClean="0"/>
              <a:t>2011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457200" y="2032575"/>
            <a:ext cx="5257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59735" y="2048524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PWG5108.01-2011: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MFD 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Model and Common Semantics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4"/>
              </a:rPr>
              <a:t>ftp://ftp.pwg.org/pub/pwg/candidates/cs-sm20-mfdmodel10-20110415-5108.1.pdf</a:t>
            </a:r>
            <a:endParaRPr lang="en-US" sz="1400" kern="0" dirty="0">
              <a:latin typeface="+mn-lt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381000" y="3657600"/>
            <a:ext cx="2895600" cy="16176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34162" y="3124200"/>
            <a:ext cx="77192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/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Copy Service:  </a:t>
            </a:r>
            <a:r>
              <a:rPr lang="en-US" sz="2200" i="1" dirty="0">
                <a:solidFill>
                  <a:srgbClr val="000000"/>
                </a:solidFill>
              </a:rPr>
              <a:t>Approved </a:t>
            </a:r>
            <a:r>
              <a:rPr lang="en-US" sz="2200" i="1" dirty="0" smtClean="0">
                <a:solidFill>
                  <a:srgbClr val="000000"/>
                </a:solidFill>
              </a:rPr>
              <a:t>June 2011</a:t>
            </a:r>
            <a:endParaRPr lang="en-US" sz="2200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24293" y="3659275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PWG5108.04-2011: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Copy 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Service Semantic Model and Service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Interface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5"/>
              </a:rPr>
              <a:t>ftp://ftp.pwg.org/pub/pwg/candidates/cs-sm20-copy10-20110610-5108.04.pdf</a:t>
            </a:r>
            <a:endParaRPr lang="en-US" sz="1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Approved Documents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352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253409" y="2082209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1600" kern="0" dirty="0" smtClean="0"/>
              <a:t>PWG 5108.05-2011: </a:t>
            </a:r>
            <a:br>
              <a:rPr lang="en-US" sz="1600" kern="0" dirty="0" smtClean="0"/>
            </a:br>
            <a:r>
              <a:rPr lang="en-US" sz="1600" dirty="0"/>
              <a:t>FaxOut Service Semantic Model and Service Interface 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1500" kern="0" dirty="0" smtClean="0">
                <a:latin typeface="+mn-lt"/>
                <a:hlinkClick r:id="rId3"/>
              </a:rPr>
              <a:t>ftp://ftp.pwg.org/pub/pwg/candidates/cs-sm20-faxout10-20110809-5108.05.pdf</a:t>
            </a:r>
            <a:r>
              <a:rPr lang="en-US" sz="1500" kern="0" dirty="0" smtClean="0">
                <a:latin typeface="+mn-lt"/>
              </a:rPr>
              <a:t> </a:t>
            </a:r>
            <a:endParaRPr lang="en-US" sz="15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304800" y="14478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err="1" smtClean="0">
                <a:solidFill>
                  <a:schemeClr val="tx2"/>
                </a:solidFill>
                <a:latin typeface="Verdana" pitchFamily="34" charset="0"/>
              </a:rPr>
              <a:t>FaxOut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 Service</a:t>
            </a:r>
            <a:r>
              <a:rPr lang="en-US" sz="3200" kern="1200" dirty="0">
                <a:solidFill>
                  <a:srgbClr val="000000"/>
                </a:solidFill>
                <a:latin typeface="Verdana" pitchFamily="34" charset="0"/>
              </a:rPr>
              <a:t> :</a:t>
            </a:r>
            <a:r>
              <a:rPr lang="en-US" sz="32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kern="1200" dirty="0">
                <a:solidFill>
                  <a:srgbClr val="000000"/>
                </a:solidFill>
                <a:latin typeface="Arial" charset="0"/>
              </a:rPr>
              <a:t>Approved </a:t>
            </a:r>
            <a:r>
              <a:rPr lang="en-US" sz="2200" i="1" kern="1200" dirty="0" smtClean="0">
                <a:solidFill>
                  <a:srgbClr val="000000"/>
                </a:solidFill>
                <a:latin typeface="Arial" charset="0"/>
              </a:rPr>
              <a:t>August 2011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81000" y="3708975"/>
            <a:ext cx="5029200" cy="8636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81000" y="3124200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System Control Service: </a:t>
            </a:r>
            <a:r>
              <a:rPr lang="en-US" sz="2100" i="1" dirty="0" smtClean="0">
                <a:solidFill>
                  <a:srgbClr val="000000"/>
                </a:solidFill>
              </a:rPr>
              <a:t>Approved</a:t>
            </a:r>
            <a:r>
              <a:rPr lang="en-US" sz="2100" i="1" dirty="0">
                <a:solidFill>
                  <a:srgbClr val="000000"/>
                </a:solidFill>
              </a:rPr>
              <a:t> </a:t>
            </a:r>
            <a:r>
              <a:rPr lang="en-US" sz="2100" i="1" dirty="0" smtClean="0">
                <a:solidFill>
                  <a:srgbClr val="000000"/>
                </a:solidFill>
              </a:rPr>
              <a:t>February 2012</a:t>
            </a:r>
            <a:endParaRPr lang="en-US" sz="21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81000" y="38100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600" dirty="0" smtClean="0"/>
              <a:t>PWG 5108.06-2011:</a:t>
            </a:r>
            <a:br>
              <a:rPr lang="en-US" sz="1600" dirty="0" smtClean="0"/>
            </a:br>
            <a:r>
              <a:rPr lang="en-US" sz="1600" dirty="0"/>
              <a:t>System Object and System Control Service Semantics 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ftp://ftp.pwg.org/pub/pwg/candidates/cs-sm20-system10-20120217-5108.06.pdf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Progress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2004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300886" y="2133600"/>
            <a:ext cx="873819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   PWG Print Job Ticket and</a:t>
            </a:r>
            <a:r>
              <a:rPr lang="en-US" sz="1600" kern="0" dirty="0"/>
              <a:t>  </a:t>
            </a:r>
            <a:br>
              <a:rPr lang="en-US" sz="1600" kern="0" dirty="0"/>
            </a:br>
            <a:r>
              <a:rPr lang="en-US" sz="1600" kern="0" dirty="0"/>
              <a:t>	</a:t>
            </a:r>
            <a:r>
              <a:rPr lang="en-US" sz="1600" kern="0" dirty="0" smtClean="0"/>
              <a:t>Associated Capabilities </a:t>
            </a:r>
            <a:r>
              <a:rPr lang="en-US" sz="1600" kern="0" dirty="0"/>
              <a:t>– </a:t>
            </a:r>
            <a:r>
              <a:rPr lang="en-US" sz="1600" dirty="0" smtClean="0"/>
              <a:t>May 9, </a:t>
            </a:r>
            <a:r>
              <a:rPr lang="en-US" sz="1600" dirty="0"/>
              <a:t>2012 </a:t>
            </a:r>
            <a:r>
              <a:rPr lang="en-US" sz="1600" kern="0" dirty="0">
                <a:solidFill>
                  <a:srgbClr val="000000"/>
                </a:solidFill>
              </a:rPr>
              <a:t>Stable </a:t>
            </a:r>
            <a:r>
              <a:rPr lang="en-US" sz="1600" kern="0" dirty="0" smtClean="0"/>
              <a:t>Draft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	</a:t>
            </a:r>
            <a:r>
              <a:rPr lang="en-US" sz="1500" kern="0" dirty="0" smtClean="0">
                <a:latin typeface="+mn-lt"/>
                <a:hlinkClick r:id="rId3"/>
              </a:rPr>
              <a:t>ftp://</a:t>
            </a:r>
            <a:r>
              <a:rPr lang="en-US" sz="1500" kern="0" dirty="0" smtClean="0">
                <a:latin typeface="+mn-lt"/>
                <a:hlinkClick r:id="rId4"/>
              </a:rPr>
              <a:t>ftp://</a:t>
            </a:r>
            <a:r>
              <a:rPr lang="en-US" sz="1500" kern="0" dirty="0" smtClean="0">
                <a:latin typeface="+mn-lt"/>
                <a:hlinkClick r:id="rId4"/>
              </a:rPr>
              <a:t>ftp.pwg.org/pub/pwg/mfd/wd/wd-sm20-printjobticket10-20120509.pdf</a:t>
            </a:r>
            <a:endParaRPr lang="en-US" sz="15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716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Print Job Ticket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: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(Completed </a:t>
            </a:r>
            <a:r>
              <a:rPr lang="en-US" sz="160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PWG </a:t>
            </a:r>
            <a:r>
              <a:rPr lang="en-US" sz="16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Last Call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82464" y="31242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FaxIn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Work in Progress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40242" y="3708400"/>
            <a:ext cx="293635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40881" y="38862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kern="0" dirty="0" smtClean="0"/>
              <a:t>FaxIn Service:  </a:t>
            </a:r>
            <a:br>
              <a:rPr lang="en-US" sz="1600" kern="0" dirty="0" smtClean="0"/>
            </a:br>
            <a:r>
              <a:rPr lang="en-US" sz="1600" kern="0" dirty="0" smtClean="0"/>
              <a:t>	Semantic Model and Service Interface – </a:t>
            </a:r>
            <a:r>
              <a:rPr lang="en-US" sz="1600" dirty="0" smtClean="0"/>
              <a:t>November</a:t>
            </a:r>
            <a:r>
              <a:rPr lang="en-US" sz="1600" dirty="0" smtClean="0"/>
              <a:t> 30, 2011 </a:t>
            </a:r>
            <a:r>
              <a:rPr lang="en-US" sz="1600" kern="0" dirty="0" smtClean="0"/>
              <a:t>  </a:t>
            </a:r>
            <a:r>
              <a:rPr lang="en-US" sz="1600" kern="0" dirty="0" smtClean="0"/>
              <a:t>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5"/>
              </a:rPr>
              <a:t>ftp://ftp.pwg.org/pub/pwg/mfd/wd/wd-mfdfaxinmodel10-20111130.pdf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52400" y="49530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Transform 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Work in Progress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72140" y="5560237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kern="0" dirty="0" smtClean="0"/>
              <a:t>Transform </a:t>
            </a:r>
            <a:r>
              <a:rPr lang="en-US" sz="1600" kern="0" dirty="0" smtClean="0"/>
              <a:t>Service:  </a:t>
            </a:r>
            <a:br>
              <a:rPr lang="en-US" sz="1600" kern="0" dirty="0" smtClean="0"/>
            </a:br>
            <a:r>
              <a:rPr lang="en-US" sz="1600" kern="0" dirty="0" smtClean="0"/>
              <a:t>	Semantic Model and Service Interface – </a:t>
            </a:r>
            <a:r>
              <a:rPr lang="en-US" sz="1600" dirty="0" smtClean="0"/>
              <a:t>April 12, 2012 </a:t>
            </a:r>
            <a:r>
              <a:rPr lang="en-US" sz="1600" kern="0" dirty="0" smtClean="0"/>
              <a:t>  </a:t>
            </a:r>
            <a:r>
              <a:rPr lang="en-US" sz="1600" kern="0" dirty="0" smtClean="0"/>
              <a:t>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6"/>
              </a:rPr>
              <a:t>ftp://ftp.pwg.org/pub/pwg/mfd/wd/wd-mfdtransformmodel01-20120412.pdf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82464" y="5486400"/>
            <a:ext cx="36576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6629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Schema Status: 	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33153" y="1447800"/>
            <a:ext cx="7848600" cy="4288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Verdana" pitchFamily="34" charset="0"/>
              </a:rPr>
              <a:t>Named version (</a:t>
            </a:r>
            <a:r>
              <a:rPr lang="en-US" sz="2400" dirty="0" smtClean="0">
                <a:latin typeface="Verdana" pitchFamily="34" charset="0"/>
              </a:rPr>
              <a:t>v1.170) </a:t>
            </a:r>
            <a:r>
              <a:rPr lang="en-US" sz="2400" dirty="0">
                <a:latin typeface="Verdana" pitchFamily="34" charset="0"/>
              </a:rPr>
              <a:t>published for </a:t>
            </a:r>
            <a:r>
              <a:rPr lang="en-US" sz="2400" dirty="0" smtClean="0">
                <a:latin typeface="Verdana" pitchFamily="34" charset="0"/>
              </a:rPr>
              <a:t>System Control Service </a:t>
            </a:r>
            <a:endParaRPr lang="en-US" sz="2400" dirty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Latest (</a:t>
            </a:r>
            <a:r>
              <a:rPr lang="en-US" sz="2400" dirty="0" smtClean="0">
                <a:latin typeface="Verdana" pitchFamily="34" charset="0"/>
              </a:rPr>
              <a:t>v1.177) </a:t>
            </a:r>
            <a:r>
              <a:rPr lang="en-US" sz="2400" dirty="0" smtClean="0">
                <a:latin typeface="Verdana" pitchFamily="34" charset="0"/>
              </a:rPr>
              <a:t>Up to date with In Progress specifications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JPS3 </a:t>
            </a:r>
            <a:endParaRPr lang="en-US" sz="2400" dirty="0" smtClean="0">
              <a:latin typeface="Verdana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Transform Service</a:t>
            </a:r>
            <a:endParaRPr lang="en-US" sz="2400" dirty="0" smtClean="0">
              <a:latin typeface="Verdana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IDS </a:t>
            </a:r>
            <a:r>
              <a:rPr lang="en-US" sz="2400" dirty="0" err="1" smtClean="0">
                <a:latin typeface="Verdana" pitchFamily="34" charset="0"/>
              </a:rPr>
              <a:t>SystemHealth</a:t>
            </a:r>
            <a:r>
              <a:rPr lang="en-US" sz="2400" dirty="0" smtClean="0">
                <a:latin typeface="Verdana" pitchFamily="34" charset="0"/>
              </a:rPr>
              <a:t> linked to </a:t>
            </a:r>
            <a:r>
              <a:rPr lang="en-US" sz="2400" dirty="0" err="1" smtClean="0">
                <a:latin typeface="Verdana" pitchFamily="34" charset="0"/>
              </a:rPr>
              <a:t>SystemStatus</a:t>
            </a:r>
            <a:endParaRPr lang="en-US" sz="24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DADD18-4A4A-4341-89B6-9C913855314B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8435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Services 	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7848600" cy="4449763"/>
          </a:xfrm>
        </p:spPr>
        <p:txBody>
          <a:bodyPr/>
          <a:lstStyle/>
          <a:p>
            <a:r>
              <a:rPr lang="en-US" dirty="0" smtClean="0"/>
              <a:t>Services planned to be addressed after the current Service is complete.  (Subject to volunteers to be Editors)</a:t>
            </a:r>
          </a:p>
          <a:p>
            <a:pPr lvl="1"/>
            <a:r>
              <a:rPr lang="en-US" dirty="0" err="1" smtClean="0"/>
              <a:t>EmailIn</a:t>
            </a:r>
            <a:r>
              <a:rPr lang="en-US" dirty="0" smtClean="0"/>
              <a:t> Service</a:t>
            </a:r>
          </a:p>
          <a:p>
            <a:pPr lvl="1"/>
            <a:r>
              <a:rPr lang="en-US" dirty="0" smtClean="0"/>
              <a:t>EmailOut Service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C53F2-7899-4996-B163-A0BC5ADEC2A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181600"/>
          </a:xfrm>
        </p:spPr>
        <p:txBody>
          <a:bodyPr/>
          <a:lstStyle/>
          <a:p>
            <a:pPr eaLnBrk="1" hangingPunct="1"/>
            <a:r>
              <a:rPr lang="en-US" dirty="0"/>
              <a:t>Complete </a:t>
            </a:r>
            <a:r>
              <a:rPr lang="en-US" dirty="0" smtClean="0"/>
              <a:t>Formal Vote on </a:t>
            </a:r>
          </a:p>
          <a:p>
            <a:pPr lvl="1" eaLnBrk="1" hangingPunct="1"/>
            <a:r>
              <a:rPr lang="en-US" dirty="0" smtClean="0"/>
              <a:t>Print Job Ticket and Associated Capabilities specification</a:t>
            </a:r>
          </a:p>
          <a:p>
            <a:pPr eaLnBrk="1" hangingPunct="1"/>
            <a:r>
              <a:rPr lang="en-US" dirty="0" smtClean="0"/>
              <a:t>Complete </a:t>
            </a:r>
            <a:r>
              <a:rPr lang="en-US" dirty="0"/>
              <a:t>Last Call and Formal Vote on </a:t>
            </a:r>
          </a:p>
          <a:p>
            <a:pPr lvl="1" eaLnBrk="1" hangingPunct="1"/>
            <a:r>
              <a:rPr lang="en-US" dirty="0"/>
              <a:t>Transform Service: Semantic Model and Service Interface </a:t>
            </a:r>
            <a:endParaRPr lang="en-US" dirty="0" smtClean="0"/>
          </a:p>
          <a:p>
            <a:pPr eaLnBrk="1" hangingPunct="1"/>
            <a:r>
              <a:rPr lang="en-US" dirty="0" smtClean="0"/>
              <a:t>Complete the work on </a:t>
            </a:r>
            <a:r>
              <a:rPr lang="en-US" dirty="0" err="1" smtClean="0"/>
              <a:t>FaxIn</a:t>
            </a:r>
            <a:r>
              <a:rPr lang="en-US" dirty="0" smtClean="0"/>
              <a:t> specifications</a:t>
            </a:r>
          </a:p>
          <a:p>
            <a:pPr eaLnBrk="1" hangingPunct="1"/>
            <a:r>
              <a:rPr lang="en-US" dirty="0" smtClean="0"/>
              <a:t>Update </a:t>
            </a:r>
            <a:r>
              <a:rPr lang="en-US" dirty="0"/>
              <a:t>the MFD Model and Common Semantics Version 1.0 to be the PWG Semantic Model Specification Version </a:t>
            </a:r>
            <a:r>
              <a:rPr lang="en-US" dirty="0" smtClean="0"/>
              <a:t>2.0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eaLnBrk="1" hangingPunct="1"/>
            <a:r>
              <a:rPr lang="en-US" dirty="0" smtClean="0"/>
              <a:t>We need people to step up as editors of Email In/Out service specifications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 Slide Template</Template>
  <TotalTime>3176</TotalTime>
  <Words>449</Words>
  <Application>Microsoft Office PowerPoint</Application>
  <PresentationFormat>On-screen Show (4:3)</PresentationFormat>
  <Paragraphs>95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PWG Slide Template</vt:lpstr>
      <vt:lpstr>Custom Design</vt:lpstr>
      <vt:lpstr>PWG Plenary Status Report Semantic Model Working Group</vt:lpstr>
      <vt:lpstr>Purpose of the effort </vt:lpstr>
      <vt:lpstr> Approved Documents:  </vt:lpstr>
      <vt:lpstr> Approved Documents:  </vt:lpstr>
      <vt:lpstr> Approved Documents :  </vt:lpstr>
      <vt:lpstr> In Progress Documents:  </vt:lpstr>
      <vt:lpstr>Schema Status:  </vt:lpstr>
      <vt:lpstr>Remaining Services  </vt:lpstr>
      <vt:lpstr>Next Steps</vt:lpstr>
      <vt:lpstr>More Info/How to participate</vt:lpstr>
      <vt:lpstr>More Info/How to participate</vt:lpstr>
    </vt:vector>
  </TitlesOfParts>
  <Company>Lexmark International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Peter Zehler</dc:creator>
  <cp:lastModifiedBy>Peter Zehler</cp:lastModifiedBy>
  <cp:revision>312</cp:revision>
  <dcterms:created xsi:type="dcterms:W3CDTF">2007-11-07T18:42:21Z</dcterms:created>
  <dcterms:modified xsi:type="dcterms:W3CDTF">2012-05-30T11:56:59Z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